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Lst>
  <p:notesMasterIdLst>
    <p:notesMasterId r:id="rId8"/>
  </p:notesMasterIdLst>
  <p:sldIdLst>
    <p:sldId id="1026" r:id="rId2"/>
    <p:sldId id="1008" r:id="rId3"/>
    <p:sldId id="1010" r:id="rId4"/>
    <p:sldId id="1013" r:id="rId5"/>
    <p:sldId id="1024" r:id="rId6"/>
    <p:sldId id="1007" r:id="rId7"/>
  </p:sldIdLst>
  <p:sldSz cx="9144000" cy="6858000" type="screen4x3"/>
  <p:notesSz cx="7102475" cy="102314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35" autoAdjust="0"/>
    <p:restoredTop sz="94660"/>
  </p:normalViewPr>
  <p:slideViewPr>
    <p:cSldViewPr snapToGrid="0">
      <p:cViewPr varScale="1">
        <p:scale>
          <a:sx n="110" d="100"/>
          <a:sy n="110" d="100"/>
        </p:scale>
        <p:origin x="12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3077740" cy="513348"/>
          </a:xfrm>
          <a:prstGeom prst="rect">
            <a:avLst/>
          </a:prstGeom>
        </p:spPr>
        <p:txBody>
          <a:bodyPr vert="horz" lIns="95459" tIns="47730" rIns="95459" bIns="4773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092" y="2"/>
            <a:ext cx="3077740" cy="513348"/>
          </a:xfrm>
          <a:prstGeom prst="rect">
            <a:avLst/>
          </a:prstGeom>
        </p:spPr>
        <p:txBody>
          <a:bodyPr vert="horz" lIns="95459" tIns="47730" rIns="95459" bIns="47730" rtlCol="0"/>
          <a:lstStyle>
            <a:lvl1pPr algn="r">
              <a:defRPr sz="1200"/>
            </a:lvl1pPr>
          </a:lstStyle>
          <a:p>
            <a:fld id="{AFDAF1A4-5568-448A-AB86-51EA4FFAB45D}" type="datetimeFigureOut">
              <a:rPr kumimoji="1" lang="ja-JP" altLang="en-US" smtClean="0"/>
              <a:t>2023/10/18</a:t>
            </a:fld>
            <a:endParaRPr kumimoji="1" lang="ja-JP" altLang="en-US"/>
          </a:p>
        </p:txBody>
      </p:sp>
      <p:sp>
        <p:nvSpPr>
          <p:cNvPr id="4" name="スライド イメージ プレースホルダー 3"/>
          <p:cNvSpPr>
            <a:spLocks noGrp="1" noRot="1" noChangeAspect="1"/>
          </p:cNvSpPr>
          <p:nvPr>
            <p:ph type="sldImg" idx="2"/>
          </p:nvPr>
        </p:nvSpPr>
        <p:spPr>
          <a:xfrm>
            <a:off x="1250950" y="1279525"/>
            <a:ext cx="4600575" cy="3451225"/>
          </a:xfrm>
          <a:prstGeom prst="rect">
            <a:avLst/>
          </a:prstGeom>
          <a:noFill/>
          <a:ln w="12700">
            <a:solidFill>
              <a:prstClr val="black"/>
            </a:solidFill>
          </a:ln>
        </p:spPr>
        <p:txBody>
          <a:bodyPr vert="horz" lIns="95459" tIns="47730" rIns="95459" bIns="47730" rtlCol="0" anchor="ctr"/>
          <a:lstStyle/>
          <a:p>
            <a:endParaRPr lang="ja-JP" altLang="en-US"/>
          </a:p>
        </p:txBody>
      </p:sp>
      <p:sp>
        <p:nvSpPr>
          <p:cNvPr id="5" name="ノート プレースホルダー 4"/>
          <p:cNvSpPr>
            <a:spLocks noGrp="1"/>
          </p:cNvSpPr>
          <p:nvPr>
            <p:ph type="body" sz="quarter" idx="3"/>
          </p:nvPr>
        </p:nvSpPr>
        <p:spPr>
          <a:xfrm>
            <a:off x="710248" y="4923881"/>
            <a:ext cx="5681980" cy="4028629"/>
          </a:xfrm>
          <a:prstGeom prst="rect">
            <a:avLst/>
          </a:prstGeom>
        </p:spPr>
        <p:txBody>
          <a:bodyPr vert="horz" lIns="95459" tIns="47730" rIns="95459" bIns="4773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18092"/>
            <a:ext cx="3077740" cy="513347"/>
          </a:xfrm>
          <a:prstGeom prst="rect">
            <a:avLst/>
          </a:prstGeom>
        </p:spPr>
        <p:txBody>
          <a:bodyPr vert="horz" lIns="95459" tIns="47730" rIns="95459" bIns="4773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092" y="9718092"/>
            <a:ext cx="3077740" cy="513347"/>
          </a:xfrm>
          <a:prstGeom prst="rect">
            <a:avLst/>
          </a:prstGeom>
        </p:spPr>
        <p:txBody>
          <a:bodyPr vert="horz" lIns="95459" tIns="47730" rIns="95459" bIns="47730" rtlCol="0" anchor="b"/>
          <a:lstStyle>
            <a:lvl1pPr algn="r">
              <a:defRPr sz="1200"/>
            </a:lvl1pPr>
          </a:lstStyle>
          <a:p>
            <a:fld id="{82D3116B-C040-4B5A-BEAD-C73103414194}" type="slidenum">
              <a:rPr kumimoji="1" lang="ja-JP" altLang="en-US" smtClean="0"/>
              <a:t>‹#›</a:t>
            </a:fld>
            <a:endParaRPr kumimoji="1" lang="ja-JP" altLang="en-US"/>
          </a:p>
        </p:txBody>
      </p:sp>
    </p:spTree>
    <p:extLst>
      <p:ext uri="{BB962C8B-B14F-4D97-AF65-F5344CB8AC3E}">
        <p14:creationId xmlns:p14="http://schemas.microsoft.com/office/powerpoint/2010/main" val="28856499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5" name="Footer Placeholder 4"/>
          <p:cNvSpPr>
            <a:spLocks noGrp="1"/>
          </p:cNvSpPr>
          <p:nvPr>
            <p:ph type="ftr" sz="quarter" idx="11"/>
          </p:nvPr>
        </p:nvSpPr>
        <p:spPr/>
        <p:txBody>
          <a:bodyPr/>
          <a:lstStyle/>
          <a:p>
            <a:r>
              <a:rPr kumimoji="1" lang="en-US" altLang="ja-JP" dirty="0"/>
              <a:t>©2023 Kohnan Chemical Inc.</a:t>
            </a:r>
            <a:endParaRPr kumimoji="1" lang="ja-JP" altLang="en-US" dirty="0"/>
          </a:p>
        </p:txBody>
      </p:sp>
      <p:sp>
        <p:nvSpPr>
          <p:cNvPr id="6" name="Slide Number Placeholder 5"/>
          <p:cNvSpPr>
            <a:spLocks noGrp="1"/>
          </p:cNvSpPr>
          <p:nvPr>
            <p:ph type="sldNum" sz="quarter" idx="12"/>
          </p:nvPr>
        </p:nvSpPr>
        <p:spPr/>
        <p:txBody>
          <a:bodyPr/>
          <a:lstStyle/>
          <a:p>
            <a:fld id="{479ECFF4-FBAD-4F32-8D6C-2A4BBC740A96}" type="slidenum">
              <a:rPr kumimoji="1" lang="ja-JP" altLang="en-US" smtClean="0"/>
              <a:t>‹#›</a:t>
            </a:fld>
            <a:endParaRPr kumimoji="1" lang="ja-JP" altLang="en-US"/>
          </a:p>
        </p:txBody>
      </p:sp>
      <p:pic>
        <p:nvPicPr>
          <p:cNvPr id="7" name="図 6" descr="ロゴ, 会社名&#10;&#10;自動的に生成された説明">
            <a:extLst>
              <a:ext uri="{FF2B5EF4-FFF2-40B4-BE49-F238E27FC236}">
                <a16:creationId xmlns:a16="http://schemas.microsoft.com/office/drawing/2014/main" id="{FE7F0CCB-3FF7-B329-2CEB-2B16FFA345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91" y="5923848"/>
            <a:ext cx="860435" cy="865006"/>
          </a:xfrm>
          <a:prstGeom prst="rect">
            <a:avLst/>
          </a:prstGeom>
        </p:spPr>
      </p:pic>
      <p:cxnSp>
        <p:nvCxnSpPr>
          <p:cNvPr id="8" name="直線コネクタ 7">
            <a:extLst>
              <a:ext uri="{FF2B5EF4-FFF2-40B4-BE49-F238E27FC236}">
                <a16:creationId xmlns:a16="http://schemas.microsoft.com/office/drawing/2014/main" id="{F3A9682E-BDDF-4E46-8249-834300B4D136}"/>
              </a:ext>
            </a:extLst>
          </p:cNvPr>
          <p:cNvCxnSpPr>
            <a:cxnSpLocks/>
          </p:cNvCxnSpPr>
          <p:nvPr userDrawn="1"/>
        </p:nvCxnSpPr>
        <p:spPr>
          <a:xfrm>
            <a:off x="336884" y="3522059"/>
            <a:ext cx="8470232" cy="0"/>
          </a:xfrm>
          <a:prstGeom prst="line">
            <a:avLst/>
          </a:prstGeom>
          <a:ln w="69850">
            <a:gradFill flip="none" rotWithShape="1">
              <a:gsLst>
                <a:gs pos="0">
                  <a:schemeClr val="accent1">
                    <a:lumMod val="0"/>
                    <a:lumOff val="100000"/>
                  </a:schemeClr>
                </a:gs>
                <a:gs pos="35000">
                  <a:schemeClr val="accent1">
                    <a:lumMod val="0"/>
                    <a:lumOff val="100000"/>
                  </a:schemeClr>
                </a:gs>
                <a:gs pos="100000">
                  <a:schemeClr val="accent1">
                    <a:lumMod val="10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210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目次">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9930B8-344A-442E-A98C-9A52BA7EC2F2}"/>
              </a:ext>
            </a:extLst>
          </p:cNvPr>
          <p:cNvSpPr>
            <a:spLocks noGrp="1"/>
          </p:cNvSpPr>
          <p:nvPr>
            <p:ph type="title" hasCustomPrompt="1"/>
          </p:nvPr>
        </p:nvSpPr>
        <p:spPr>
          <a:xfrm>
            <a:off x="424115" y="461540"/>
            <a:ext cx="6024813" cy="695422"/>
          </a:xfrm>
        </p:spPr>
        <p:txBody>
          <a:bodyPr/>
          <a:lstStyle>
            <a:lvl1pPr>
              <a:defRPr>
                <a:latin typeface="HGSｺﾞｼｯｸM" panose="020B0600000000000000" pitchFamily="50" charset="-128"/>
                <a:ea typeface="HGSｺﾞｼｯｸM" panose="020B0600000000000000" pitchFamily="50" charset="-128"/>
              </a:defRPr>
            </a:lvl1pPr>
          </a:lstStyle>
          <a:p>
            <a:r>
              <a:rPr kumimoji="1" lang="ja-JP" altLang="en-US" dirty="0"/>
              <a:t>タイトル</a:t>
            </a:r>
          </a:p>
        </p:txBody>
      </p:sp>
      <p:cxnSp>
        <p:nvCxnSpPr>
          <p:cNvPr id="8" name="直線コネクタ 7">
            <a:extLst>
              <a:ext uri="{FF2B5EF4-FFF2-40B4-BE49-F238E27FC236}">
                <a16:creationId xmlns:a16="http://schemas.microsoft.com/office/drawing/2014/main" id="{1B109C9B-87D9-4D62-AB01-51238C324C57}"/>
              </a:ext>
            </a:extLst>
          </p:cNvPr>
          <p:cNvCxnSpPr>
            <a:cxnSpLocks/>
          </p:cNvCxnSpPr>
          <p:nvPr userDrawn="1"/>
        </p:nvCxnSpPr>
        <p:spPr>
          <a:xfrm>
            <a:off x="312822" y="1212790"/>
            <a:ext cx="8470232" cy="0"/>
          </a:xfrm>
          <a:prstGeom prst="line">
            <a:avLst/>
          </a:prstGeom>
          <a:ln w="69850">
            <a:gradFill flip="none" rotWithShape="1">
              <a:gsLst>
                <a:gs pos="0">
                  <a:schemeClr val="accent1">
                    <a:lumMod val="0"/>
                    <a:lumOff val="100000"/>
                  </a:schemeClr>
                </a:gs>
                <a:gs pos="35000">
                  <a:schemeClr val="accent1">
                    <a:lumMod val="0"/>
                    <a:lumOff val="100000"/>
                  </a:schemeClr>
                </a:gs>
                <a:gs pos="100000">
                  <a:schemeClr val="accent1">
                    <a:lumMod val="10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17" name="テキスト プレースホルダー 16">
            <a:extLst>
              <a:ext uri="{FF2B5EF4-FFF2-40B4-BE49-F238E27FC236}">
                <a16:creationId xmlns:a16="http://schemas.microsoft.com/office/drawing/2014/main" id="{503BABA8-9447-48DF-BF4B-A1F2CB256299}"/>
              </a:ext>
            </a:extLst>
          </p:cNvPr>
          <p:cNvSpPr>
            <a:spLocks noGrp="1"/>
          </p:cNvSpPr>
          <p:nvPr>
            <p:ph type="body" sz="quarter" idx="13" hasCustomPrompt="1"/>
          </p:nvPr>
        </p:nvSpPr>
        <p:spPr>
          <a:xfrm>
            <a:off x="721415" y="1347085"/>
            <a:ext cx="7886700" cy="4576763"/>
          </a:xfrm>
        </p:spPr>
        <p:txBody>
          <a:bodyPr/>
          <a:lstStyle>
            <a:lvl1pPr>
              <a:defRPr>
                <a:latin typeface="HGSｺﾞｼｯｸM" panose="020B0600000000000000" pitchFamily="50" charset="-128"/>
                <a:ea typeface="HGSｺﾞｼｯｸM" panose="020B0600000000000000" pitchFamily="50" charset="-128"/>
              </a:defRPr>
            </a:lvl1pPr>
          </a:lstStyle>
          <a:p>
            <a:pPr lvl="0"/>
            <a:r>
              <a:rPr kumimoji="1" lang="ja-JP" altLang="en-US" dirty="0"/>
              <a:t>本文</a:t>
            </a:r>
          </a:p>
        </p:txBody>
      </p:sp>
      <p:pic>
        <p:nvPicPr>
          <p:cNvPr id="4" name="図 3" descr="ロゴ, 会社名&#10;&#10;自動的に生成された説明">
            <a:extLst>
              <a:ext uri="{FF2B5EF4-FFF2-40B4-BE49-F238E27FC236}">
                <a16:creationId xmlns:a16="http://schemas.microsoft.com/office/drawing/2014/main" id="{D87FCF56-44E7-EC73-A8A7-09B5F678C2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3848"/>
            <a:ext cx="860435" cy="865006"/>
          </a:xfrm>
          <a:prstGeom prst="rect">
            <a:avLst/>
          </a:prstGeom>
        </p:spPr>
      </p:pic>
      <p:sp>
        <p:nvSpPr>
          <p:cNvPr id="3" name="Footer Placeholder 4">
            <a:extLst>
              <a:ext uri="{FF2B5EF4-FFF2-40B4-BE49-F238E27FC236}">
                <a16:creationId xmlns:a16="http://schemas.microsoft.com/office/drawing/2014/main" id="{AFEA19D5-0F53-480F-4F0F-D1D8DE38551B}"/>
              </a:ext>
            </a:extLst>
          </p:cNvPr>
          <p:cNvSpPr>
            <a:spLocks noGrp="1"/>
          </p:cNvSpPr>
          <p:nvPr>
            <p:ph type="ftr" sz="quarter" idx="11"/>
          </p:nvPr>
        </p:nvSpPr>
        <p:spPr>
          <a:xfrm>
            <a:off x="3028950" y="6356351"/>
            <a:ext cx="3086100" cy="365125"/>
          </a:xfrm>
        </p:spPr>
        <p:txBody>
          <a:bodyPr/>
          <a:lstStyle/>
          <a:p>
            <a:r>
              <a:rPr kumimoji="1" lang="en-US" altLang="ja-JP" dirty="0"/>
              <a:t>©2023 Kohnan Chemical Inc.</a:t>
            </a:r>
            <a:endParaRPr kumimoji="1" lang="ja-JP" altLang="en-US" dirty="0"/>
          </a:p>
        </p:txBody>
      </p:sp>
    </p:spTree>
    <p:extLst>
      <p:ext uri="{BB962C8B-B14F-4D97-AF65-F5344CB8AC3E}">
        <p14:creationId xmlns:p14="http://schemas.microsoft.com/office/powerpoint/2010/main" val="3689256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最終ページ">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9A030DEE-B7D0-49A8-AB2C-4813B2A0F67F}"/>
              </a:ext>
            </a:extLst>
          </p:cNvPr>
          <p:cNvCxnSpPr>
            <a:cxnSpLocks/>
          </p:cNvCxnSpPr>
          <p:nvPr userDrawn="1"/>
        </p:nvCxnSpPr>
        <p:spPr>
          <a:xfrm>
            <a:off x="312822" y="3560514"/>
            <a:ext cx="8470232" cy="0"/>
          </a:xfrm>
          <a:prstGeom prst="line">
            <a:avLst/>
          </a:prstGeom>
          <a:ln w="69850">
            <a:gradFill flip="none" rotWithShape="1">
              <a:gsLst>
                <a:gs pos="0">
                  <a:schemeClr val="accent1">
                    <a:lumMod val="0"/>
                    <a:lumOff val="100000"/>
                  </a:schemeClr>
                </a:gs>
                <a:gs pos="35000">
                  <a:schemeClr val="accent1">
                    <a:lumMod val="0"/>
                    <a:lumOff val="100000"/>
                  </a:schemeClr>
                </a:gs>
                <a:gs pos="100000">
                  <a:schemeClr val="accent1">
                    <a:lumMod val="100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pic>
        <p:nvPicPr>
          <p:cNvPr id="4" name="図 3" descr="ロゴ, 会社名&#10;&#10;自動的に生成された説明">
            <a:extLst>
              <a:ext uri="{FF2B5EF4-FFF2-40B4-BE49-F238E27FC236}">
                <a16:creationId xmlns:a16="http://schemas.microsoft.com/office/drawing/2014/main" id="{891F8A22-A2BC-D767-FB82-2D8B129234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05623" y="1135549"/>
            <a:ext cx="3932754" cy="3940037"/>
          </a:xfrm>
          <a:prstGeom prst="rect">
            <a:avLst/>
          </a:prstGeom>
        </p:spPr>
      </p:pic>
      <p:sp>
        <p:nvSpPr>
          <p:cNvPr id="2" name="テキスト ボックス 1">
            <a:extLst>
              <a:ext uri="{FF2B5EF4-FFF2-40B4-BE49-F238E27FC236}">
                <a16:creationId xmlns:a16="http://schemas.microsoft.com/office/drawing/2014/main" id="{6FC330A5-5C91-4971-E1A2-8631CC653C77}"/>
              </a:ext>
            </a:extLst>
          </p:cNvPr>
          <p:cNvSpPr txBox="1"/>
          <p:nvPr userDrawn="1"/>
        </p:nvSpPr>
        <p:spPr>
          <a:xfrm>
            <a:off x="722811" y="5723933"/>
            <a:ext cx="7994469" cy="738664"/>
          </a:xfrm>
          <a:prstGeom prst="rect">
            <a:avLst/>
          </a:prstGeom>
          <a:noFill/>
        </p:spPr>
        <p:txBody>
          <a:bodyPr wrap="square">
            <a:spAutoFit/>
          </a:bodyPr>
          <a:lstStyle/>
          <a:p>
            <a:pPr algn="just"/>
            <a:r>
              <a:rPr lang="en-US" altLang="ja-JP" sz="1400" dirty="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This material is solely for the use of client personnel. No part of this material may be circulated, quoted, or reproduced for distribution outside the client organization without prior written approval from Kohnan Chemical Inc.</a:t>
            </a:r>
            <a:endParaRPr lang="ja-JP" altLang="en-US" sz="1400" dirty="0">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p:txBody>
      </p:sp>
    </p:spTree>
    <p:extLst>
      <p:ext uri="{BB962C8B-B14F-4D97-AF65-F5344CB8AC3E}">
        <p14:creationId xmlns:p14="http://schemas.microsoft.com/office/powerpoint/2010/main" val="17606611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9ECFF4-FBAD-4F32-8D6C-2A4BBC740A96}" type="slidenum">
              <a:rPr kumimoji="1" lang="ja-JP" altLang="en-US" smtClean="0"/>
              <a:t>‹#›</a:t>
            </a:fld>
            <a:endParaRPr kumimoji="1" lang="ja-JP" altLang="en-US"/>
          </a:p>
        </p:txBody>
      </p:sp>
    </p:spTree>
    <p:extLst>
      <p:ext uri="{BB962C8B-B14F-4D97-AF65-F5344CB8AC3E}">
        <p14:creationId xmlns:p14="http://schemas.microsoft.com/office/powerpoint/2010/main" val="3428494743"/>
      </p:ext>
    </p:extLst>
  </p:cSld>
  <p:clrMap bg1="lt1" tx1="dk1" bg2="lt2" tx2="dk2" accent1="accent1" accent2="accent2" accent3="accent3" accent4="accent4" accent5="accent5" accent6="accent6" hlink="hlink" folHlink="folHlink"/>
  <p:sldLayoutIdLst>
    <p:sldLayoutId id="2147483665" r:id="rId1"/>
    <p:sldLayoutId id="2147483676" r:id="rId2"/>
    <p:sldLayoutId id="2147483663" r:id="rId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microsoft.com/office/2007/relationships/hdphoto" Target="../media/hdphoto1.wdp"/><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9.jpg"/><Relationship Id="rId13" Type="http://schemas.openxmlformats.org/officeDocument/2006/relationships/image" Target="../media/image24.jpeg"/><Relationship Id="rId3" Type="http://schemas.openxmlformats.org/officeDocument/2006/relationships/image" Target="../media/image15.jpg"/><Relationship Id="rId7" Type="http://schemas.openxmlformats.org/officeDocument/2006/relationships/image" Target="../media/image18.jpg"/><Relationship Id="rId12" Type="http://schemas.openxmlformats.org/officeDocument/2006/relationships/image" Target="../media/image23.jpe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2.jpg"/><Relationship Id="rId15" Type="http://schemas.openxmlformats.org/officeDocument/2006/relationships/image" Target="../media/image26.jpeg"/><Relationship Id="rId10" Type="http://schemas.openxmlformats.org/officeDocument/2006/relationships/image" Target="../media/image21.jpeg"/><Relationship Id="rId4" Type="http://schemas.openxmlformats.org/officeDocument/2006/relationships/image" Target="../media/image16.jpeg"/><Relationship Id="rId9" Type="http://schemas.openxmlformats.org/officeDocument/2006/relationships/image" Target="../media/image20.png"/><Relationship Id="rId14" Type="http://schemas.openxmlformats.org/officeDocument/2006/relationships/image" Target="../media/image25.jpe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jpg"/><Relationship Id="rId5" Type="http://schemas.openxmlformats.org/officeDocument/2006/relationships/image" Target="../media/image30.jpeg"/><Relationship Id="rId10" Type="http://schemas.openxmlformats.org/officeDocument/2006/relationships/image" Target="../media/image35.png"/><Relationship Id="rId4" Type="http://schemas.openxmlformats.org/officeDocument/2006/relationships/image" Target="../media/image29.jpeg"/><Relationship Id="rId9" Type="http://schemas.openxmlformats.org/officeDocument/2006/relationships/image" Target="../media/image34.jpeg"/></Relationships>
</file>

<file path=ppt/slides/_rels/slide5.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jpeg"/><Relationship Id="rId3" Type="http://schemas.openxmlformats.org/officeDocument/2006/relationships/image" Target="../media/image40.jpg"/><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5" Type="http://schemas.openxmlformats.org/officeDocument/2006/relationships/image" Target="../media/image52.jpeg"/><Relationship Id="rId10" Type="http://schemas.openxmlformats.org/officeDocument/2006/relationships/image" Target="../media/image47.jpg"/><Relationship Id="rId4" Type="http://schemas.openxmlformats.org/officeDocument/2006/relationships/image" Target="../media/image41.jpeg"/><Relationship Id="rId9" Type="http://schemas.openxmlformats.org/officeDocument/2006/relationships/image" Target="../media/image46.jpg"/><Relationship Id="rId14" Type="http://schemas.openxmlformats.org/officeDocument/2006/relationships/image" Target="../media/image5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035EE6EE-F3AD-CD98-4D11-AC4C8F4D414C}"/>
              </a:ext>
            </a:extLst>
          </p:cNvPr>
          <p:cNvSpPr>
            <a:spLocks noGrp="1"/>
          </p:cNvSpPr>
          <p:nvPr>
            <p:ph type="ctrTitle"/>
          </p:nvPr>
        </p:nvSpPr>
        <p:spPr>
          <a:xfrm>
            <a:off x="0" y="870213"/>
            <a:ext cx="9144000" cy="3606539"/>
          </a:xfrm>
        </p:spPr>
        <p:txBody>
          <a:bodyPr>
            <a:normAutofit/>
          </a:bodyPr>
          <a:lstStyle/>
          <a:p>
            <a:pPr>
              <a:lnSpc>
                <a:spcPct val="100000"/>
              </a:lnSpc>
              <a:spcBef>
                <a:spcPts val="0"/>
              </a:spcBef>
            </a:pPr>
            <a:br>
              <a:rPr kumimoji="1" lang="en-US" altLang="ja-JP" dirty="0"/>
            </a:br>
            <a:br>
              <a:rPr lang="en-US" altLang="ja-JP" sz="3600" dirty="0">
                <a:latin typeface="HGP明朝E" panose="02020900000000000000" pitchFamily="18" charset="-128"/>
                <a:ea typeface="HGP明朝E" panose="02020900000000000000" pitchFamily="18" charset="-128"/>
              </a:rPr>
            </a:br>
            <a:endParaRPr lang="ja-JP" altLang="en-US" sz="3600" dirty="0">
              <a:latin typeface="HGP明朝E" panose="02020900000000000000" pitchFamily="18" charset="-128"/>
              <a:ea typeface="HGP明朝E" panose="02020900000000000000" pitchFamily="18" charset="-128"/>
            </a:endParaRPr>
          </a:p>
        </p:txBody>
      </p:sp>
      <p:pic>
        <p:nvPicPr>
          <p:cNvPr id="10" name="図 9">
            <a:extLst>
              <a:ext uri="{FF2B5EF4-FFF2-40B4-BE49-F238E27FC236}">
                <a16:creationId xmlns:a16="http://schemas.microsoft.com/office/drawing/2014/main" id="{4F86074A-54A1-1803-B631-A254786E7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807" y="5640109"/>
            <a:ext cx="1247323" cy="970140"/>
          </a:xfrm>
          <a:prstGeom prst="rect">
            <a:avLst/>
          </a:prstGeom>
          <a:ln>
            <a:noFill/>
          </a:ln>
          <a:effectLst>
            <a:softEdge rad="112500"/>
          </a:effectLst>
        </p:spPr>
      </p:pic>
      <p:pic>
        <p:nvPicPr>
          <p:cNvPr id="2052" name="Picture 4">
            <a:extLst>
              <a:ext uri="{FF2B5EF4-FFF2-40B4-BE49-F238E27FC236}">
                <a16:creationId xmlns:a16="http://schemas.microsoft.com/office/drawing/2014/main" id="{A01D4A36-CA76-DBAB-10B9-C73B54B55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687" y="4582396"/>
            <a:ext cx="1641093" cy="1205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283BB741-50D5-233D-A50A-93B02119B170}"/>
              </a:ext>
            </a:extLst>
          </p:cNvPr>
          <p:cNvPicPr>
            <a:picLocks noChangeAspect="1"/>
          </p:cNvPicPr>
          <p:nvPr/>
        </p:nvPicPr>
        <p:blipFill>
          <a:blip r:embed="rId4"/>
          <a:stretch>
            <a:fillRect/>
          </a:stretch>
        </p:blipFill>
        <p:spPr>
          <a:xfrm>
            <a:off x="4056678" y="5522451"/>
            <a:ext cx="1116169" cy="948344"/>
          </a:xfrm>
          <a:prstGeom prst="rect">
            <a:avLst/>
          </a:prstGeom>
          <a:ln>
            <a:noFill/>
          </a:ln>
          <a:effectLst>
            <a:softEdge rad="112500"/>
          </a:effectLst>
        </p:spPr>
      </p:pic>
      <p:pic>
        <p:nvPicPr>
          <p:cNvPr id="14" name="図 13">
            <a:extLst>
              <a:ext uri="{FF2B5EF4-FFF2-40B4-BE49-F238E27FC236}">
                <a16:creationId xmlns:a16="http://schemas.microsoft.com/office/drawing/2014/main" id="{65814CDD-1A2D-EABA-91C0-7C9FFF845271}"/>
              </a:ext>
            </a:extLst>
          </p:cNvPr>
          <p:cNvPicPr>
            <a:picLocks noChangeAspect="1"/>
          </p:cNvPicPr>
          <p:nvPr/>
        </p:nvPicPr>
        <p:blipFill>
          <a:blip r:embed="rId5"/>
          <a:stretch>
            <a:fillRect/>
          </a:stretch>
        </p:blipFill>
        <p:spPr>
          <a:xfrm>
            <a:off x="1709820" y="459661"/>
            <a:ext cx="5991181" cy="1188059"/>
          </a:xfrm>
          <a:prstGeom prst="rect">
            <a:avLst/>
          </a:prstGeom>
          <a:ln>
            <a:noFill/>
          </a:ln>
          <a:effectLst>
            <a:softEdge rad="112500"/>
          </a:effectLst>
        </p:spPr>
      </p:pic>
      <p:pic>
        <p:nvPicPr>
          <p:cNvPr id="2054" name="Picture 6">
            <a:extLst>
              <a:ext uri="{FF2B5EF4-FFF2-40B4-BE49-F238E27FC236}">
                <a16:creationId xmlns:a16="http://schemas.microsoft.com/office/drawing/2014/main" id="{8C3D9E37-549B-D924-DF2B-362720D7C928}"/>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flipH="1">
            <a:off x="7411637" y="4750181"/>
            <a:ext cx="1437756" cy="1078318"/>
          </a:xfrm>
          <a:prstGeom prst="rect">
            <a:avLst/>
          </a:prstGeom>
          <a:ln>
            <a:noFill/>
          </a:ln>
          <a:effectLst>
            <a:outerShdw blurRad="50800" dist="38100" dir="2700000" algn="tl" rotWithShape="0">
              <a:prstClr val="black">
                <a:alpha val="40000"/>
              </a:prstClr>
            </a:outerShdw>
            <a:softEdge rad="112500"/>
          </a:effectLst>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20F2C98A-A2F9-65A3-4A98-187806B9D1FC}"/>
              </a:ext>
            </a:extLst>
          </p:cNvPr>
          <p:cNvSpPr txBox="1"/>
          <p:nvPr/>
        </p:nvSpPr>
        <p:spPr>
          <a:xfrm>
            <a:off x="3781122" y="6586844"/>
            <a:ext cx="1848583" cy="261610"/>
          </a:xfrm>
          <a:prstGeom prst="rect">
            <a:avLst/>
          </a:prstGeom>
          <a:noFill/>
        </p:spPr>
        <p:txBody>
          <a:bodyPr wrap="none" rtlCol="0">
            <a:spAutoFit/>
          </a:bodyPr>
          <a:lstStyle/>
          <a:p>
            <a:r>
              <a:rPr kumimoji="1" lang="en-US" altLang="ja-JP" sz="1100" dirty="0"/>
              <a:t>©2023 Kohnan Chemical Inc.</a:t>
            </a:r>
            <a:endParaRPr kumimoji="1" lang="ja-JP" altLang="en-US" sz="1100" dirty="0"/>
          </a:p>
        </p:txBody>
      </p:sp>
      <p:pic>
        <p:nvPicPr>
          <p:cNvPr id="4" name="図 3">
            <a:extLst>
              <a:ext uri="{FF2B5EF4-FFF2-40B4-BE49-F238E27FC236}">
                <a16:creationId xmlns:a16="http://schemas.microsoft.com/office/drawing/2014/main" id="{13E3F050-1061-B562-171C-8DDE0FE91C24}"/>
              </a:ext>
            </a:extLst>
          </p:cNvPr>
          <p:cNvPicPr>
            <a:picLocks noChangeAspect="1"/>
          </p:cNvPicPr>
          <p:nvPr/>
        </p:nvPicPr>
        <p:blipFill>
          <a:blip r:embed="rId8"/>
          <a:stretch>
            <a:fillRect/>
          </a:stretch>
        </p:blipFill>
        <p:spPr>
          <a:xfrm>
            <a:off x="438583" y="814636"/>
            <a:ext cx="1004414" cy="584775"/>
          </a:xfrm>
          <a:prstGeom prst="rect">
            <a:avLst/>
          </a:prstGeom>
        </p:spPr>
      </p:pic>
      <p:sp>
        <p:nvSpPr>
          <p:cNvPr id="11" name="正方形/長方形 10">
            <a:extLst>
              <a:ext uri="{FF2B5EF4-FFF2-40B4-BE49-F238E27FC236}">
                <a16:creationId xmlns:a16="http://schemas.microsoft.com/office/drawing/2014/main" id="{9A096821-3EE8-C2FA-7B7F-DC8F609CF69A}"/>
              </a:ext>
            </a:extLst>
          </p:cNvPr>
          <p:cNvSpPr/>
          <p:nvPr/>
        </p:nvSpPr>
        <p:spPr>
          <a:xfrm>
            <a:off x="2886866" y="1992054"/>
            <a:ext cx="3217547" cy="523220"/>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nchor="t" anchorCtr="0">
            <a:spAutoFit/>
          </a:bodyPr>
          <a:lstStyle/>
          <a:p>
            <a:pPr algn="ctr"/>
            <a:r>
              <a:rPr lang="en-US" altLang="ja-JP"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Lucida Bright" panose="02040602050505020304" pitchFamily="18" charset="0"/>
                <a:ea typeface="HG創英角ｺﾞｼｯｸUB" panose="020B0909000000000000" pitchFamily="49" charset="-128"/>
              </a:rPr>
              <a:t>Company Profile</a:t>
            </a:r>
            <a:endParaRPr lang="ja-JP" altLang="en-US"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Lucida Bright" panose="02040602050505020304" pitchFamily="18" charset="0"/>
              <a:ea typeface="HG創英角ｺﾞｼｯｸUB" panose="020B0909000000000000" pitchFamily="49" charset="-128"/>
            </a:endParaRPr>
          </a:p>
        </p:txBody>
      </p:sp>
      <p:sp>
        <p:nvSpPr>
          <p:cNvPr id="12" name="テキスト ボックス 11">
            <a:extLst>
              <a:ext uri="{FF2B5EF4-FFF2-40B4-BE49-F238E27FC236}">
                <a16:creationId xmlns:a16="http://schemas.microsoft.com/office/drawing/2014/main" id="{A4B7B8C6-CB27-F6A3-E464-7E1D50D02227}"/>
              </a:ext>
            </a:extLst>
          </p:cNvPr>
          <p:cNvSpPr txBox="1"/>
          <p:nvPr/>
        </p:nvSpPr>
        <p:spPr>
          <a:xfrm>
            <a:off x="1154333" y="2859609"/>
            <a:ext cx="7102153" cy="2308324"/>
          </a:xfrm>
          <a:prstGeom prst="rect">
            <a:avLst/>
          </a:prstGeom>
          <a:noFill/>
        </p:spPr>
        <p:txBody>
          <a:bodyPr wrap="square">
            <a:spAutoFit/>
          </a:bodyPr>
          <a:lstStyle/>
          <a:p>
            <a:pPr algn="ctr"/>
            <a:r>
              <a:rPr lang="en-US" altLang="ja-JP" sz="1600" i="1" dirty="0">
                <a:solidFill>
                  <a:srgbClr val="002060"/>
                </a:solidFill>
                <a:latin typeface="ＤＦＧ平成丸ゴシック体W4" panose="020F0400000000000000" pitchFamily="50" charset="-128"/>
                <a:ea typeface="ＤＦＧ平成丸ゴシック体W4" panose="020F0400000000000000" pitchFamily="50" charset="-128"/>
              </a:rPr>
              <a:t>Based on half a century of experience from 1976 , </a:t>
            </a:r>
          </a:p>
          <a:p>
            <a:pPr algn="ctr"/>
            <a:r>
              <a:rPr lang="en-US" altLang="ja-JP" sz="1600" i="1" dirty="0">
                <a:solidFill>
                  <a:srgbClr val="002060"/>
                </a:solidFill>
                <a:latin typeface="ＤＦＧ平成丸ゴシック体W4" panose="020F0400000000000000" pitchFamily="50" charset="-128"/>
                <a:ea typeface="ＤＦＧ平成丸ゴシック体W4" panose="020F0400000000000000" pitchFamily="50" charset="-128"/>
              </a:rPr>
              <a:t>Kohnan Chemical Inc.</a:t>
            </a:r>
            <a:r>
              <a:rPr lang="ja-JP" altLang="en-US" sz="1600" i="1" dirty="0">
                <a:solidFill>
                  <a:srgbClr val="002060"/>
                </a:solidFill>
                <a:latin typeface="ＤＦＧ平成丸ゴシック体W4" panose="020F0400000000000000" pitchFamily="50" charset="-128"/>
                <a:ea typeface="ＤＦＧ平成丸ゴシック体W4" panose="020F0400000000000000" pitchFamily="50" charset="-128"/>
              </a:rPr>
              <a:t>　</a:t>
            </a:r>
            <a:endParaRPr lang="en-US" altLang="ja-JP" sz="1600" i="1" dirty="0">
              <a:solidFill>
                <a:srgbClr val="002060"/>
              </a:solidFill>
              <a:latin typeface="ＤＦＧ平成丸ゴシック体W4" panose="020F0400000000000000" pitchFamily="50" charset="-128"/>
              <a:ea typeface="ＤＦＧ平成丸ゴシック体W4" panose="020F0400000000000000" pitchFamily="50" charset="-128"/>
            </a:endParaRPr>
          </a:p>
          <a:p>
            <a:pPr algn="ctr"/>
            <a:endParaRPr lang="en-US" altLang="ja-JP" sz="1600" i="1" dirty="0">
              <a:solidFill>
                <a:srgbClr val="002060"/>
              </a:solidFill>
              <a:latin typeface="ＤＦＧ平成丸ゴシック体W4" panose="020F0400000000000000" pitchFamily="50" charset="-128"/>
              <a:ea typeface="ＤＦＧ平成丸ゴシック体W4" panose="020F0400000000000000" pitchFamily="50" charset="-128"/>
            </a:endParaRPr>
          </a:p>
          <a:p>
            <a:pPr algn="ctr"/>
            <a:r>
              <a:rPr lang="en-US" altLang="ja-JP" sz="1600" i="1" dirty="0">
                <a:solidFill>
                  <a:srgbClr val="002060"/>
                </a:solidFill>
                <a:latin typeface="ＤＦＧ平成丸ゴシック体W4" panose="020F0400000000000000" pitchFamily="50" charset="-128"/>
                <a:ea typeface="ＤＦＧ平成丸ゴシック体W4" panose="020F0400000000000000" pitchFamily="50" charset="-128"/>
              </a:rPr>
              <a:t>tailored to your needs from duct core materials to all kinds of insulation materials, skin materials, various jackets, various tapes, barrier materials, and desiccants, all duct materials and packaging materials, </a:t>
            </a:r>
          </a:p>
          <a:p>
            <a:pPr algn="ctr"/>
            <a:endParaRPr lang="en-US" altLang="ja-JP" sz="1600" i="1" dirty="0">
              <a:solidFill>
                <a:srgbClr val="002060"/>
              </a:solidFill>
              <a:latin typeface="ＤＦＧ平成丸ゴシック体W4" panose="020F0400000000000000" pitchFamily="50" charset="-128"/>
              <a:ea typeface="ＤＦＧ平成丸ゴシック体W4" panose="020F0400000000000000" pitchFamily="50" charset="-128"/>
            </a:endParaRPr>
          </a:p>
          <a:p>
            <a:pPr algn="ctr"/>
            <a:r>
              <a:rPr lang="en-US" altLang="ja-JP" sz="1600" i="1" dirty="0">
                <a:solidFill>
                  <a:srgbClr val="002060"/>
                </a:solidFill>
                <a:latin typeface="ＤＦＧ平成丸ゴシック体W4" panose="020F0400000000000000" pitchFamily="50" charset="-128"/>
                <a:ea typeface="ＤＦＧ平成丸ゴシック体W4" panose="020F0400000000000000" pitchFamily="50" charset="-128"/>
              </a:rPr>
              <a:t>we will customize to meet your needs and </a:t>
            </a:r>
          </a:p>
          <a:p>
            <a:pPr algn="ctr"/>
            <a:r>
              <a:rPr lang="en-US" altLang="ja-JP" sz="1600" i="1" dirty="0">
                <a:solidFill>
                  <a:srgbClr val="002060"/>
                </a:solidFill>
                <a:latin typeface="ＤＦＧ平成丸ゴシック体W4" panose="020F0400000000000000" pitchFamily="50" charset="-128"/>
                <a:ea typeface="ＤＦＧ平成丸ゴシック体W4" panose="020F0400000000000000" pitchFamily="50" charset="-128"/>
              </a:rPr>
              <a:t>we are always ready deliver to you.</a:t>
            </a:r>
            <a:endParaRPr lang="ja-JP" altLang="en-US" sz="1600" i="1" dirty="0">
              <a:solidFill>
                <a:srgbClr val="002060"/>
              </a:solidFill>
              <a:latin typeface="ＤＦＧ平成丸ゴシック体W4" panose="020F0400000000000000" pitchFamily="50" charset="-128"/>
              <a:ea typeface="ＤＦＧ平成丸ゴシック体W4" panose="020F0400000000000000" pitchFamily="50" charset="-128"/>
            </a:endParaRPr>
          </a:p>
        </p:txBody>
      </p:sp>
      <p:sp>
        <p:nvSpPr>
          <p:cNvPr id="13" name="テキスト ボックス 12">
            <a:extLst>
              <a:ext uri="{FF2B5EF4-FFF2-40B4-BE49-F238E27FC236}">
                <a16:creationId xmlns:a16="http://schemas.microsoft.com/office/drawing/2014/main" id="{3282941C-BAA0-F26A-EB34-E3293FA2EDC3}"/>
              </a:ext>
            </a:extLst>
          </p:cNvPr>
          <p:cNvSpPr txBox="1"/>
          <p:nvPr/>
        </p:nvSpPr>
        <p:spPr>
          <a:xfrm>
            <a:off x="4571999" y="6125179"/>
            <a:ext cx="4296871" cy="461665"/>
          </a:xfrm>
          <a:prstGeom prst="rect">
            <a:avLst/>
          </a:prstGeom>
          <a:noFill/>
        </p:spPr>
        <p:txBody>
          <a:bodyPr wrap="square" rtlCol="0">
            <a:spAutoFit/>
          </a:bodyPr>
          <a:lstStyle/>
          <a:p>
            <a:pPr algn="r" defTabSz="914377">
              <a:defRPr/>
            </a:pPr>
            <a:r>
              <a:rPr lang="en-US" altLang="ja-JP" sz="2400" b="1" dirty="0">
                <a:solidFill>
                  <a:schemeClr val="tx2">
                    <a:lumMod val="50000"/>
                  </a:schemeClr>
                </a:solidFill>
                <a:effectLst>
                  <a:outerShdw blurRad="50800" dist="38100" dir="2700000" algn="tl" rotWithShape="0">
                    <a:prstClr val="black">
                      <a:alpha val="40000"/>
                    </a:prstClr>
                  </a:outerShdw>
                </a:effectLst>
                <a:latin typeface="Lucida Bright" panose="02040602050505020304" pitchFamily="18" charset="0"/>
                <a:ea typeface="HG正楷書体-PRO" panose="03000600000000000000" pitchFamily="66" charset="-128"/>
              </a:rPr>
              <a:t>Kohnan Chemical Inc.</a:t>
            </a:r>
            <a:endParaRPr lang="ja-JP" altLang="en-US" sz="1600" b="1" dirty="0">
              <a:solidFill>
                <a:schemeClr val="tx2">
                  <a:lumMod val="50000"/>
                </a:schemeClr>
              </a:solidFill>
              <a:effectLst>
                <a:outerShdw blurRad="50800" dist="38100" dir="2700000" algn="tl" rotWithShape="0">
                  <a:prstClr val="black">
                    <a:alpha val="40000"/>
                  </a:prstClr>
                </a:outerShdw>
              </a:effectLst>
              <a:latin typeface="Lucida Bright" panose="02040602050505020304" pitchFamily="18" charset="0"/>
              <a:ea typeface="HG正楷書体-PRO" panose="03000600000000000000" pitchFamily="66" charset="-128"/>
            </a:endParaRPr>
          </a:p>
        </p:txBody>
      </p:sp>
    </p:spTree>
    <p:extLst>
      <p:ext uri="{BB962C8B-B14F-4D97-AF65-F5344CB8AC3E}">
        <p14:creationId xmlns:p14="http://schemas.microsoft.com/office/powerpoint/2010/main" val="849437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B6D7A5-D76D-C244-09FE-781094EE825C}"/>
              </a:ext>
            </a:extLst>
          </p:cNvPr>
          <p:cNvSpPr>
            <a:spLocks noGrp="1"/>
          </p:cNvSpPr>
          <p:nvPr>
            <p:ph type="title"/>
          </p:nvPr>
        </p:nvSpPr>
        <p:spPr>
          <a:xfrm>
            <a:off x="290952" y="590893"/>
            <a:ext cx="8033084" cy="695423"/>
          </a:xfrm>
        </p:spPr>
        <p:txBody>
          <a:bodyPr>
            <a:normAutofit/>
          </a:bodyPr>
          <a:lstStyle>
            <a:lvl1pPr>
              <a:defRPr>
                <a:latin typeface="HGSｺﾞｼｯｸM" panose="020B0600000000000000" pitchFamily="50" charset="-128"/>
                <a:ea typeface="HGSｺﾞｼｯｸM" panose="020B0600000000000000" pitchFamily="50" charset="-128"/>
              </a:defRPr>
            </a:lvl1pPr>
          </a:lstStyle>
          <a:p>
            <a:pPr algn="l"/>
            <a:r>
              <a:rPr lang="en-US" altLang="ja-JP" sz="3200" b="1" dirty="0">
                <a:solidFill>
                  <a:srgbClr val="002060"/>
                </a:solidFill>
                <a:effectLst>
                  <a:outerShdw blurRad="50800" dist="38100" dir="2700000" algn="tl" rotWithShape="0">
                    <a:prstClr val="black">
                      <a:alpha val="40000"/>
                    </a:prstClr>
                  </a:outerShdw>
                </a:effectLst>
                <a:latin typeface="Lucida Bright" panose="02040602050505020304" pitchFamily="18" charset="0"/>
                <a:ea typeface="HGP創英ﾌﾟﾚｾﾞﾝｽEB" panose="02020800000000000000" pitchFamily="18" charset="-128"/>
              </a:rPr>
              <a:t>Company Profile</a:t>
            </a:r>
            <a:endParaRPr lang="ja-JP" altLang="en-US" sz="3200" b="1" dirty="0">
              <a:solidFill>
                <a:srgbClr val="002060"/>
              </a:solidFill>
              <a:effectLst>
                <a:outerShdw blurRad="50800" dist="38100" dir="2700000" algn="tl" rotWithShape="0">
                  <a:prstClr val="black">
                    <a:alpha val="40000"/>
                  </a:prstClr>
                </a:outerShdw>
              </a:effectLst>
              <a:latin typeface="Lucida Bright" panose="02040602050505020304" pitchFamily="18" charset="0"/>
              <a:ea typeface="HGP創英ﾌﾟﾚｾﾞﾝｽEB" panose="02020800000000000000" pitchFamily="18" charset="-128"/>
            </a:endParaRPr>
          </a:p>
        </p:txBody>
      </p:sp>
      <p:sp>
        <p:nvSpPr>
          <p:cNvPr id="3" name="スライド番号プレースホルダー 2">
            <a:extLst>
              <a:ext uri="{FF2B5EF4-FFF2-40B4-BE49-F238E27FC236}">
                <a16:creationId xmlns:a16="http://schemas.microsoft.com/office/drawing/2014/main" id="{A4FB1C17-E402-BB28-DC57-A2E92198EB3A}"/>
              </a:ext>
            </a:extLst>
          </p:cNvPr>
          <p:cNvSpPr>
            <a:spLocks noGrp="1"/>
          </p:cNvSpPr>
          <p:nvPr>
            <p:ph type="sldNum" sz="quarter" idx="4294967295"/>
          </p:nvPr>
        </p:nvSpPr>
        <p:spPr>
          <a:xfrm>
            <a:off x="7086600" y="6356352"/>
            <a:ext cx="2743200" cy="365125"/>
          </a:xfrm>
        </p:spPr>
        <p:txBody>
          <a:bodyPr vert="horz" lIns="91440" tIns="45720" rIns="91440" bIns="45720" rtlCol="0" anchor="ctr">
            <a:normAutofit/>
          </a:bodyPr>
          <a:lstStyle/>
          <a:p>
            <a:pPr algn="ctr">
              <a:spcAft>
                <a:spcPts val="600"/>
              </a:spcAft>
              <a:defRPr/>
            </a:pPr>
            <a:fld id="{CB565ED1-3888-4B3C-AD57-8AF6282AC96F}" type="slidenum">
              <a:rPr lang="en-US" altLang="ja-JP" sz="1200">
                <a:solidFill>
                  <a:schemeClr val="tx1">
                    <a:tint val="75000"/>
                  </a:schemeClr>
                </a:solidFill>
                <a:latin typeface="+mn-lt"/>
                <a:ea typeface="+mn-ea"/>
              </a:rPr>
              <a:pPr algn="ctr">
                <a:spcAft>
                  <a:spcPts val="600"/>
                </a:spcAft>
                <a:defRPr/>
              </a:pPr>
              <a:t>2</a:t>
            </a:fld>
            <a:endParaRPr lang="en-US" altLang="ja-JP" sz="1200">
              <a:solidFill>
                <a:schemeClr val="tx1">
                  <a:tint val="75000"/>
                </a:schemeClr>
              </a:solidFill>
              <a:latin typeface="+mn-lt"/>
              <a:ea typeface="+mn-ea"/>
            </a:endParaRPr>
          </a:p>
        </p:txBody>
      </p:sp>
      <p:sp>
        <p:nvSpPr>
          <p:cNvPr id="7" name="テキスト ボックス 6">
            <a:extLst>
              <a:ext uri="{FF2B5EF4-FFF2-40B4-BE49-F238E27FC236}">
                <a16:creationId xmlns:a16="http://schemas.microsoft.com/office/drawing/2014/main" id="{3FB89ED1-6D1A-C2F4-C77A-004B6A51C8AE}"/>
              </a:ext>
            </a:extLst>
          </p:cNvPr>
          <p:cNvSpPr txBox="1"/>
          <p:nvPr/>
        </p:nvSpPr>
        <p:spPr>
          <a:xfrm>
            <a:off x="197385" y="2166667"/>
            <a:ext cx="8514232" cy="3108543"/>
          </a:xfrm>
          <a:prstGeom prst="rect">
            <a:avLst/>
          </a:prstGeom>
          <a:noFill/>
        </p:spPr>
        <p:txBody>
          <a:bodyPr wrap="square">
            <a:spAutoFit/>
          </a:bodyPr>
          <a:lstStyle/>
          <a:p>
            <a:endParaRPr lang="en-US" altLang="ja-JP" sz="1400" b="1" dirty="0">
              <a:solidFill>
                <a:schemeClr val="tx2"/>
              </a:solidFill>
              <a:latin typeface="Lucida Bright" panose="02040602050505020304" pitchFamily="18" charset="0"/>
              <a:ea typeface="BIZ UDPゴシック" panose="020B0400000000000000" pitchFamily="50" charset="-128"/>
            </a:endParaRPr>
          </a:p>
          <a:p>
            <a:r>
              <a:rPr lang="en-US" altLang="ja-JP" sz="1400" b="1" dirty="0">
                <a:solidFill>
                  <a:schemeClr val="tx2"/>
                </a:solidFill>
                <a:latin typeface="Lucida Bright" panose="02040602050505020304" pitchFamily="18" charset="0"/>
                <a:ea typeface="BIZ UDPゴシック" panose="020B0400000000000000" pitchFamily="50" charset="-128"/>
              </a:rPr>
              <a:t>				</a:t>
            </a:r>
            <a:endParaRPr lang="en-US" altLang="ja-JP" sz="1400" dirty="0">
              <a:solidFill>
                <a:schemeClr val="tx2"/>
              </a:solidFill>
              <a:latin typeface="Lucida Bright" panose="02040602050505020304" pitchFamily="18" charset="0"/>
              <a:ea typeface="BIZ UDPゴシック" panose="020B0400000000000000" pitchFamily="50" charset="-128"/>
            </a:endParaRPr>
          </a:p>
          <a:p>
            <a:r>
              <a:rPr lang="en-US" altLang="ja-JP" sz="1400" dirty="0">
                <a:solidFill>
                  <a:schemeClr val="tx2"/>
                </a:solidFill>
                <a:latin typeface="Lucida Bright" panose="02040602050505020304" pitchFamily="18" charset="0"/>
                <a:ea typeface="BIZ UDPゴシック" panose="020B0400000000000000" pitchFamily="50" charset="-128"/>
              </a:rPr>
              <a:t>Head Office</a:t>
            </a:r>
            <a:r>
              <a:rPr lang="ja-JP" altLang="en-US" sz="1400" dirty="0">
                <a:solidFill>
                  <a:schemeClr val="tx2"/>
                </a:solidFill>
                <a:latin typeface="Lucida Bright" panose="02040602050505020304" pitchFamily="18" charset="0"/>
                <a:ea typeface="BIZ UDPゴシック" panose="020B0400000000000000" pitchFamily="50" charset="-128"/>
              </a:rPr>
              <a:t>：</a:t>
            </a:r>
            <a:r>
              <a:rPr lang="en-US" altLang="ja-JP" sz="1400" dirty="0">
                <a:solidFill>
                  <a:schemeClr val="tx2"/>
                </a:solidFill>
                <a:latin typeface="Lucida Bright" panose="02040602050505020304" pitchFamily="18" charset="0"/>
                <a:ea typeface="BIZ UDPゴシック" panose="020B0400000000000000" pitchFamily="50" charset="-128"/>
              </a:rPr>
              <a:t>		5-9-14 Takaha-cho, Nada-</a:t>
            </a:r>
            <a:r>
              <a:rPr lang="en-US" altLang="ja-JP" sz="1400" dirty="0" err="1">
                <a:solidFill>
                  <a:schemeClr val="tx2"/>
                </a:solidFill>
                <a:latin typeface="Lucida Bright" panose="02040602050505020304" pitchFamily="18" charset="0"/>
                <a:ea typeface="BIZ UDPゴシック" panose="020B0400000000000000" pitchFamily="50" charset="-128"/>
              </a:rPr>
              <a:t>ku</a:t>
            </a:r>
            <a:r>
              <a:rPr lang="en-US" altLang="ja-JP" sz="1400" dirty="0">
                <a:solidFill>
                  <a:schemeClr val="tx2"/>
                </a:solidFill>
                <a:latin typeface="Lucida Bright" panose="02040602050505020304" pitchFamily="18" charset="0"/>
                <a:ea typeface="BIZ UDPゴシック" panose="020B0400000000000000" pitchFamily="50" charset="-128"/>
              </a:rPr>
              <a:t>, Kobe, Hyogo, Japan, 657-0023</a:t>
            </a:r>
            <a:endParaRPr lang="ja-JP" altLang="en-US" sz="1400" dirty="0">
              <a:solidFill>
                <a:schemeClr val="tx2"/>
              </a:solidFill>
              <a:latin typeface="Lucida Bright" panose="02040602050505020304" pitchFamily="18" charset="0"/>
              <a:ea typeface="BIZ UDPゴシック" panose="020B0400000000000000" pitchFamily="50" charset="-128"/>
            </a:endParaRPr>
          </a:p>
          <a:p>
            <a:r>
              <a:rPr lang="en-US" altLang="ja-JP" sz="1400" dirty="0">
                <a:solidFill>
                  <a:schemeClr val="tx2"/>
                </a:solidFill>
                <a:latin typeface="Lucida Bright" panose="02040602050505020304" pitchFamily="18" charset="0"/>
                <a:ea typeface="BIZ UDPゴシック" panose="020B0400000000000000" pitchFamily="50" charset="-128"/>
              </a:rPr>
              <a:t>				 		</a:t>
            </a:r>
            <a:r>
              <a:rPr lang="ja-JP" altLang="en-US" sz="1400" dirty="0">
                <a:solidFill>
                  <a:schemeClr val="tx2"/>
                </a:solidFill>
                <a:latin typeface="Lucida Bright" panose="02040602050505020304" pitchFamily="18" charset="0"/>
                <a:ea typeface="BIZ UDPゴシック" panose="020B0400000000000000" pitchFamily="50" charset="-128"/>
              </a:rPr>
              <a:t>℡</a:t>
            </a:r>
            <a:r>
              <a:rPr lang="en-US" altLang="ja-JP" sz="1400" dirty="0">
                <a:solidFill>
                  <a:schemeClr val="tx2"/>
                </a:solidFill>
                <a:latin typeface="Lucida Bright" panose="02040602050505020304" pitchFamily="18" charset="0"/>
                <a:ea typeface="BIZ UDPゴシック" panose="020B0400000000000000" pitchFamily="50" charset="-128"/>
              </a:rPr>
              <a:t> 078-854-0008</a:t>
            </a:r>
            <a:r>
              <a:rPr lang="ja-JP" altLang="en-US" sz="1400" dirty="0">
                <a:solidFill>
                  <a:schemeClr val="tx2"/>
                </a:solidFill>
                <a:latin typeface="Lucida Bright" panose="02040602050505020304" pitchFamily="18" charset="0"/>
                <a:ea typeface="BIZ UDPゴシック" panose="020B0400000000000000" pitchFamily="50" charset="-128"/>
              </a:rPr>
              <a:t>　　</a:t>
            </a:r>
            <a:r>
              <a:rPr lang="en-US" altLang="ja-JP" sz="1400" dirty="0">
                <a:solidFill>
                  <a:schemeClr val="tx2"/>
                </a:solidFill>
                <a:latin typeface="Lucida Bright" panose="02040602050505020304" pitchFamily="18" charset="0"/>
                <a:ea typeface="BIZ UDPゴシック" panose="020B0400000000000000" pitchFamily="50" charset="-128"/>
              </a:rPr>
              <a:t>Fax 078-822-1178</a:t>
            </a:r>
          </a:p>
          <a:p>
            <a:r>
              <a:rPr lang="en-US" altLang="ja-JP" sz="1400" dirty="0">
                <a:solidFill>
                  <a:schemeClr val="tx2"/>
                </a:solidFill>
                <a:latin typeface="Lucida Bright" panose="02040602050505020304" pitchFamily="18" charset="0"/>
                <a:ea typeface="BIZ UDPゴシック" panose="020B0400000000000000" pitchFamily="50" charset="-128"/>
              </a:rPr>
              <a:t> </a:t>
            </a:r>
          </a:p>
          <a:p>
            <a:r>
              <a:rPr lang="en-US" altLang="ja-JP" sz="1400" dirty="0" err="1">
                <a:solidFill>
                  <a:schemeClr val="tx2"/>
                </a:solidFill>
                <a:latin typeface="Lucida Bright" panose="02040602050505020304" pitchFamily="18" charset="0"/>
                <a:ea typeface="BIZ UDPゴシック" panose="020B0400000000000000" pitchFamily="50" charset="-128"/>
              </a:rPr>
              <a:t>Mikage</a:t>
            </a:r>
            <a:r>
              <a:rPr lang="en-US" altLang="ja-JP" sz="1400" dirty="0">
                <a:solidFill>
                  <a:schemeClr val="tx2"/>
                </a:solidFill>
                <a:latin typeface="Lucida Bright" panose="02040602050505020304" pitchFamily="18" charset="0"/>
                <a:ea typeface="BIZ UDPゴシック" panose="020B0400000000000000" pitchFamily="50" charset="-128"/>
              </a:rPr>
              <a:t> office</a:t>
            </a:r>
            <a:r>
              <a:rPr lang="ja-JP" altLang="en-US" sz="1400" dirty="0">
                <a:solidFill>
                  <a:schemeClr val="tx2"/>
                </a:solidFill>
                <a:latin typeface="Lucida Bright" panose="02040602050505020304" pitchFamily="18" charset="0"/>
                <a:ea typeface="BIZ UDPゴシック" panose="020B0400000000000000" pitchFamily="50" charset="-128"/>
              </a:rPr>
              <a:t>：</a:t>
            </a:r>
            <a:r>
              <a:rPr lang="en-US" altLang="ja-JP" sz="1400" dirty="0">
                <a:solidFill>
                  <a:schemeClr val="tx2"/>
                </a:solidFill>
                <a:latin typeface="Lucida Bright" panose="02040602050505020304" pitchFamily="18" charset="0"/>
                <a:ea typeface="BIZ UDPゴシック" panose="020B0400000000000000" pitchFamily="50" charset="-128"/>
              </a:rPr>
              <a:t>		3-2-11 </a:t>
            </a:r>
            <a:r>
              <a:rPr lang="en-US" altLang="ja-JP" sz="1400" dirty="0" err="1">
                <a:solidFill>
                  <a:schemeClr val="tx2"/>
                </a:solidFill>
                <a:latin typeface="Lucida Bright" panose="02040602050505020304" pitchFamily="18" charset="0"/>
                <a:ea typeface="BIZ UDPゴシック" panose="020B0400000000000000" pitchFamily="50" charset="-128"/>
              </a:rPr>
              <a:t>Mikage</a:t>
            </a:r>
            <a:r>
              <a:rPr lang="en-US" altLang="ja-JP" sz="1400" dirty="0">
                <a:solidFill>
                  <a:schemeClr val="tx2"/>
                </a:solidFill>
                <a:latin typeface="Lucida Bright" panose="02040602050505020304" pitchFamily="18" charset="0"/>
                <a:ea typeface="BIZ UDPゴシック" panose="020B0400000000000000" pitchFamily="50" charset="-128"/>
              </a:rPr>
              <a:t>, </a:t>
            </a:r>
            <a:r>
              <a:rPr lang="en-US" altLang="ja-JP" sz="1400" dirty="0" err="1">
                <a:solidFill>
                  <a:schemeClr val="tx2"/>
                </a:solidFill>
                <a:latin typeface="Lucida Bright" panose="02040602050505020304" pitchFamily="18" charset="0"/>
                <a:ea typeface="BIZ UDPゴシック" panose="020B0400000000000000" pitchFamily="50" charset="-128"/>
              </a:rPr>
              <a:t>Higashinada-ku</a:t>
            </a:r>
            <a:r>
              <a:rPr lang="en-US" altLang="ja-JP" sz="1400" dirty="0">
                <a:solidFill>
                  <a:schemeClr val="tx2"/>
                </a:solidFill>
                <a:latin typeface="Lucida Bright" panose="02040602050505020304" pitchFamily="18" charset="0"/>
                <a:ea typeface="BIZ UDPゴシック" panose="020B0400000000000000" pitchFamily="50" charset="-128"/>
              </a:rPr>
              <a:t>, Kobe, Hyogo, Japan </a:t>
            </a:r>
          </a:p>
          <a:p>
            <a:r>
              <a:rPr lang="en-US" altLang="ja-JP" sz="1400" dirty="0">
                <a:solidFill>
                  <a:schemeClr val="tx2"/>
                </a:solidFill>
                <a:latin typeface="Lucida Bright" panose="02040602050505020304" pitchFamily="18" charset="0"/>
                <a:ea typeface="BIZ UDPゴシック" panose="020B0400000000000000" pitchFamily="50" charset="-128"/>
              </a:rPr>
              <a:t>				658-0047</a:t>
            </a:r>
          </a:p>
          <a:p>
            <a:endParaRPr lang="en-US" altLang="ja-JP" sz="1400" dirty="0">
              <a:solidFill>
                <a:schemeClr val="tx2"/>
              </a:solidFill>
              <a:latin typeface="Lucida Bright" panose="02040602050505020304" pitchFamily="18" charset="0"/>
              <a:ea typeface="BIZ UDPゴシック" panose="020B0400000000000000" pitchFamily="50" charset="-128"/>
            </a:endParaRPr>
          </a:p>
          <a:p>
            <a:r>
              <a:rPr lang="en-US" altLang="ja-JP" sz="1400" dirty="0">
                <a:solidFill>
                  <a:schemeClr val="tx2"/>
                </a:solidFill>
                <a:latin typeface="Lucida Bright" panose="02040602050505020304" pitchFamily="18" charset="0"/>
                <a:ea typeface="BIZ UDPゴシック" panose="020B0400000000000000" pitchFamily="50" charset="-128"/>
              </a:rPr>
              <a:t>President &amp; CEO</a:t>
            </a:r>
            <a:r>
              <a:rPr lang="ja-JP" altLang="en-US" sz="1400" dirty="0">
                <a:solidFill>
                  <a:schemeClr val="tx2"/>
                </a:solidFill>
                <a:latin typeface="Lucida Bright" panose="02040602050505020304" pitchFamily="18" charset="0"/>
                <a:ea typeface="BIZ UDPゴシック" panose="020B0400000000000000" pitchFamily="50" charset="-128"/>
              </a:rPr>
              <a:t>：　</a:t>
            </a:r>
            <a:r>
              <a:rPr lang="en-US" altLang="ja-JP" sz="1400" dirty="0">
                <a:solidFill>
                  <a:schemeClr val="tx2"/>
                </a:solidFill>
                <a:latin typeface="Lucida Bright" panose="02040602050505020304" pitchFamily="18" charset="0"/>
                <a:ea typeface="BIZ UDPゴシック" panose="020B0400000000000000" pitchFamily="50" charset="-128"/>
              </a:rPr>
              <a:t>	Shoichi Ijuin</a:t>
            </a:r>
          </a:p>
          <a:p>
            <a:endParaRPr lang="en-US" altLang="ja-JP" sz="1400" dirty="0">
              <a:solidFill>
                <a:schemeClr val="tx2"/>
              </a:solidFill>
              <a:latin typeface="Lucida Bright" panose="02040602050505020304" pitchFamily="18" charset="0"/>
              <a:ea typeface="BIZ UDPゴシック" panose="020B0400000000000000" pitchFamily="50" charset="-128"/>
            </a:endParaRPr>
          </a:p>
          <a:p>
            <a:r>
              <a:rPr lang="en-US" altLang="ja-JP" sz="1400" dirty="0">
                <a:solidFill>
                  <a:schemeClr val="tx2"/>
                </a:solidFill>
                <a:latin typeface="Lucida Bright" panose="02040602050505020304" pitchFamily="18" charset="0"/>
                <a:ea typeface="BIZ UDPゴシック" panose="020B0400000000000000" pitchFamily="50" charset="-128"/>
              </a:rPr>
              <a:t>Founded</a:t>
            </a:r>
            <a:r>
              <a:rPr lang="ja-JP" altLang="en-US" sz="1400" dirty="0">
                <a:solidFill>
                  <a:schemeClr val="tx2"/>
                </a:solidFill>
                <a:latin typeface="Lucida Bright" panose="02040602050505020304" pitchFamily="18" charset="0"/>
                <a:ea typeface="BIZ UDPゴシック" panose="020B0400000000000000" pitchFamily="50" charset="-128"/>
              </a:rPr>
              <a:t>：　</a:t>
            </a:r>
            <a:r>
              <a:rPr lang="en-US" altLang="ja-JP" sz="1400" dirty="0">
                <a:solidFill>
                  <a:schemeClr val="tx2"/>
                </a:solidFill>
                <a:latin typeface="Lucida Bright" panose="02040602050505020304" pitchFamily="18" charset="0"/>
                <a:ea typeface="BIZ UDPゴシック" panose="020B0400000000000000" pitchFamily="50" charset="-128"/>
              </a:rPr>
              <a:t>		November 1976</a:t>
            </a:r>
          </a:p>
          <a:p>
            <a:endParaRPr lang="en-US" altLang="ja-JP" sz="1400" dirty="0">
              <a:solidFill>
                <a:schemeClr val="tx2"/>
              </a:solidFill>
              <a:latin typeface="Lucida Bright" panose="02040602050505020304" pitchFamily="18" charset="0"/>
              <a:ea typeface="BIZ UDPゴシック" panose="020B0400000000000000" pitchFamily="50" charset="-128"/>
            </a:endParaRPr>
          </a:p>
          <a:p>
            <a:r>
              <a:rPr lang="en-US" altLang="ja-JP" sz="1400" dirty="0">
                <a:solidFill>
                  <a:schemeClr val="tx2"/>
                </a:solidFill>
                <a:latin typeface="Lucida Bright" panose="02040602050505020304" pitchFamily="18" charset="0"/>
                <a:ea typeface="BIZ UDPゴシック" panose="020B0400000000000000" pitchFamily="50" charset="-128"/>
              </a:rPr>
              <a:t>Paid-in Capital</a:t>
            </a:r>
            <a:r>
              <a:rPr lang="ja-JP" altLang="en-US" sz="1400" dirty="0">
                <a:solidFill>
                  <a:schemeClr val="tx2"/>
                </a:solidFill>
                <a:latin typeface="Lucida Bright" panose="02040602050505020304" pitchFamily="18" charset="0"/>
                <a:ea typeface="BIZ UDPゴシック" panose="020B0400000000000000" pitchFamily="50" charset="-128"/>
              </a:rPr>
              <a:t>：</a:t>
            </a:r>
            <a:r>
              <a:rPr lang="en-US" altLang="ja-JP" sz="1400" dirty="0">
                <a:solidFill>
                  <a:schemeClr val="tx2"/>
                </a:solidFill>
                <a:latin typeface="Lucida Bright" panose="02040602050505020304" pitchFamily="18" charset="0"/>
                <a:ea typeface="BIZ UDPゴシック" panose="020B0400000000000000" pitchFamily="50" charset="-128"/>
              </a:rPr>
              <a:t>		JPY 20mil</a:t>
            </a:r>
            <a:r>
              <a:rPr lang="en-US" altLang="ja-JP" sz="1400" i="0" dirty="0">
                <a:solidFill>
                  <a:schemeClr val="tx2"/>
                </a:solidFill>
                <a:effectLst/>
                <a:latin typeface="Lucida Bright" panose="02040602050505020304" pitchFamily="18" charset="0"/>
                <a:ea typeface="BIZ UDPゴシック" panose="020B0400000000000000" pitchFamily="50" charset="-128"/>
              </a:rPr>
              <a:t>	(As of Mar 2023)</a:t>
            </a:r>
            <a:endParaRPr lang="en-US" altLang="ja-JP" sz="1400" dirty="0">
              <a:solidFill>
                <a:schemeClr val="tx2"/>
              </a:solidFill>
              <a:latin typeface="Lucida Bright" panose="02040602050505020304" pitchFamily="18" charset="0"/>
              <a:ea typeface="BIZ UDPゴシック" panose="020B0400000000000000" pitchFamily="50" charset="-128"/>
            </a:endParaRPr>
          </a:p>
          <a:p>
            <a:endParaRPr lang="ja-JP" altLang="en-US" sz="1400" dirty="0">
              <a:solidFill>
                <a:schemeClr val="tx2"/>
              </a:solidFill>
              <a:latin typeface="Lucida Bright" panose="02040602050505020304" pitchFamily="18" charset="0"/>
              <a:ea typeface="BIZ UDPゴシック" panose="020B0400000000000000" pitchFamily="50" charset="-128"/>
            </a:endParaRPr>
          </a:p>
        </p:txBody>
      </p:sp>
      <p:pic>
        <p:nvPicPr>
          <p:cNvPr id="6" name="図 5">
            <a:extLst>
              <a:ext uri="{FF2B5EF4-FFF2-40B4-BE49-F238E27FC236}">
                <a16:creationId xmlns:a16="http://schemas.microsoft.com/office/drawing/2014/main" id="{9BDA676C-C579-149C-9ED3-7DC7BBED011E}"/>
              </a:ext>
            </a:extLst>
          </p:cNvPr>
          <p:cNvPicPr>
            <a:picLocks noChangeAspect="1"/>
          </p:cNvPicPr>
          <p:nvPr/>
        </p:nvPicPr>
        <p:blipFill>
          <a:blip r:embed="rId2"/>
          <a:stretch>
            <a:fillRect/>
          </a:stretch>
        </p:blipFill>
        <p:spPr>
          <a:xfrm>
            <a:off x="7227682" y="335219"/>
            <a:ext cx="1436035" cy="836067"/>
          </a:xfrm>
          <a:prstGeom prst="rect">
            <a:avLst/>
          </a:prstGeom>
        </p:spPr>
      </p:pic>
      <p:pic>
        <p:nvPicPr>
          <p:cNvPr id="4104" name="Picture 8" descr="「和気あいあいな営業会議」の写真">
            <a:extLst>
              <a:ext uri="{FF2B5EF4-FFF2-40B4-BE49-F238E27FC236}">
                <a16:creationId xmlns:a16="http://schemas.microsoft.com/office/drawing/2014/main" id="{3E1168BE-7FCB-13A2-E0D8-477F19E59A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6939" y="1494732"/>
            <a:ext cx="1951261" cy="130117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F49E28C9-B798-0D95-FF3C-D069BFC4E46B}"/>
              </a:ext>
            </a:extLst>
          </p:cNvPr>
          <p:cNvSpPr txBox="1"/>
          <p:nvPr/>
        </p:nvSpPr>
        <p:spPr>
          <a:xfrm>
            <a:off x="290952" y="1425968"/>
            <a:ext cx="5064819" cy="846386"/>
          </a:xfrm>
          <a:prstGeom prst="rect">
            <a:avLst/>
          </a:prstGeom>
          <a:gradFill flip="none" rotWithShape="1">
            <a:gsLst>
              <a:gs pos="3000">
                <a:schemeClr val="accent1">
                  <a:lumMod val="5000"/>
                  <a:lumOff val="95000"/>
                </a:schemeClr>
              </a:gs>
              <a:gs pos="5000">
                <a:schemeClr val="accent1">
                  <a:lumMod val="45000"/>
                  <a:lumOff val="55000"/>
                </a:schemeClr>
              </a:gs>
              <a:gs pos="100000">
                <a:schemeClr val="accent1">
                  <a:lumMod val="30000"/>
                  <a:lumOff val="70000"/>
                </a:schemeClr>
              </a:gs>
            </a:gsLst>
            <a:lin ang="5400000" scaled="1"/>
            <a:tileRect/>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a:spAutoFit/>
          </a:bodyPr>
          <a:lstStyle/>
          <a:p>
            <a:pPr algn="ctr"/>
            <a:endParaRPr lang="en-US" altLang="ja-JP" sz="1050" b="1" dirty="0">
              <a:solidFill>
                <a:schemeClr val="tx2">
                  <a:lumMod val="50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gn="ctr"/>
            <a:r>
              <a:rPr lang="en-US" altLang="ja-JP" sz="2800" b="1" dirty="0">
                <a:solidFill>
                  <a:schemeClr val="tx2">
                    <a:lumMod val="50000"/>
                  </a:schemeClr>
                </a:solidFill>
                <a:effectLst>
                  <a:outerShdw blurRad="38100" dist="38100" dir="2700000" algn="tl">
                    <a:srgbClr val="000000">
                      <a:alpha val="43137"/>
                    </a:srgbClr>
                  </a:outerShdw>
                </a:effectLst>
                <a:latin typeface="Bookman Old Style" panose="02050604050505020204" pitchFamily="18" charset="0"/>
                <a:ea typeface="BIZ UDPゴシック" panose="020B0400000000000000" pitchFamily="50" charset="-128"/>
              </a:rPr>
              <a:t>Kohnan Chemical Inc.</a:t>
            </a:r>
          </a:p>
          <a:p>
            <a:pPr algn="ctr"/>
            <a:endParaRPr lang="en-US" altLang="ja-JP" sz="1050" dirty="0">
              <a:solidFill>
                <a:schemeClr val="tx2">
                  <a:lumMod val="50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nvGrpSpPr>
          <p:cNvPr id="4" name="グループ化 3">
            <a:extLst>
              <a:ext uri="{FF2B5EF4-FFF2-40B4-BE49-F238E27FC236}">
                <a16:creationId xmlns:a16="http://schemas.microsoft.com/office/drawing/2014/main" id="{0DD57E82-0AFD-A39E-32A1-F13956BFCFD7}"/>
              </a:ext>
            </a:extLst>
          </p:cNvPr>
          <p:cNvGrpSpPr/>
          <p:nvPr/>
        </p:nvGrpSpPr>
        <p:grpSpPr>
          <a:xfrm>
            <a:off x="4972502" y="4262552"/>
            <a:ext cx="3228766" cy="2108453"/>
            <a:chOff x="4888731" y="4272596"/>
            <a:chExt cx="3228766" cy="2108453"/>
          </a:xfrm>
        </p:grpSpPr>
        <p:pic>
          <p:nvPicPr>
            <p:cNvPr id="5" name="Picture 4" descr="無料 シティ, テキスト, ビジネスの無料の写真素材 写真素材">
              <a:extLst>
                <a:ext uri="{FF2B5EF4-FFF2-40B4-BE49-F238E27FC236}">
                  <a16:creationId xmlns:a16="http://schemas.microsoft.com/office/drawing/2014/main" id="{EA6121A6-7310-C4DB-3A22-6DBB1D20DE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6667" y="4272596"/>
              <a:ext cx="1951261" cy="130084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2" descr="メリケンパークの夜景の商用利用可能なフリー写真素材">
              <a:extLst>
                <a:ext uri="{FF2B5EF4-FFF2-40B4-BE49-F238E27FC236}">
                  <a16:creationId xmlns:a16="http://schemas.microsoft.com/office/drawing/2014/main" id="{90982AC8-7C29-D7B5-4CF6-08ACE2B622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8731" y="4866846"/>
              <a:ext cx="1828582" cy="121570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4" descr="メリケンパークの夜景の商用利用可能なフリー写真素材">
              <a:extLst>
                <a:ext uri="{FF2B5EF4-FFF2-40B4-BE49-F238E27FC236}">
                  <a16:creationId xmlns:a16="http://schemas.microsoft.com/office/drawing/2014/main" id="{94377D73-D356-3885-83F4-3DEF9F0EF7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6525" y="5137161"/>
              <a:ext cx="1870972" cy="12438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1" name="Picture 2">
            <a:extLst>
              <a:ext uri="{FF2B5EF4-FFF2-40B4-BE49-F238E27FC236}">
                <a16:creationId xmlns:a16="http://schemas.microsoft.com/office/drawing/2014/main" id="{E3FC7C4D-DADC-3B24-FE89-EBA6F03E67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2236" y="3141499"/>
            <a:ext cx="2191234" cy="10379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2" descr="レンタルオフィス神戸">
            <a:extLst>
              <a:ext uri="{FF2B5EF4-FFF2-40B4-BE49-F238E27FC236}">
                <a16:creationId xmlns:a16="http://schemas.microsoft.com/office/drawing/2014/main" id="{7B000AF6-27F3-3219-BCCC-BDA1F5009A2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1619" t="35884"/>
          <a:stretch/>
        </p:blipFill>
        <p:spPr bwMode="auto">
          <a:xfrm>
            <a:off x="4042971" y="3660475"/>
            <a:ext cx="1828582" cy="95922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267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4FB1C17-E402-BB28-DC57-A2E92198EB3A}"/>
              </a:ext>
            </a:extLst>
          </p:cNvPr>
          <p:cNvSpPr>
            <a:spLocks noGrp="1"/>
          </p:cNvSpPr>
          <p:nvPr>
            <p:ph type="sldNum" sz="quarter" idx="4294967295"/>
          </p:nvPr>
        </p:nvSpPr>
        <p:spPr>
          <a:xfrm>
            <a:off x="7086600" y="6356352"/>
            <a:ext cx="2743200" cy="365125"/>
          </a:xfrm>
        </p:spPr>
        <p:txBody>
          <a:bodyPr vert="horz" lIns="91440" tIns="45720" rIns="91440" bIns="45720" rtlCol="0" anchor="ctr">
            <a:normAutofit/>
          </a:bodyPr>
          <a:lstStyle/>
          <a:p>
            <a:pPr algn="ctr">
              <a:spcAft>
                <a:spcPts val="600"/>
              </a:spcAft>
              <a:defRPr/>
            </a:pPr>
            <a:fld id="{CB565ED1-3888-4B3C-AD57-8AF6282AC96F}" type="slidenum">
              <a:rPr lang="en-US" altLang="ja-JP" sz="1200">
                <a:solidFill>
                  <a:schemeClr val="tx1">
                    <a:tint val="75000"/>
                  </a:schemeClr>
                </a:solidFill>
                <a:latin typeface="+mn-lt"/>
                <a:ea typeface="+mn-ea"/>
              </a:rPr>
              <a:pPr algn="ctr">
                <a:spcAft>
                  <a:spcPts val="600"/>
                </a:spcAft>
                <a:defRPr/>
              </a:pPr>
              <a:t>3</a:t>
            </a:fld>
            <a:endParaRPr lang="en-US" altLang="ja-JP" sz="1200" dirty="0">
              <a:solidFill>
                <a:schemeClr val="tx1">
                  <a:tint val="75000"/>
                </a:schemeClr>
              </a:solidFill>
              <a:latin typeface="+mn-lt"/>
              <a:ea typeface="+mn-ea"/>
            </a:endParaRPr>
          </a:p>
        </p:txBody>
      </p:sp>
      <p:pic>
        <p:nvPicPr>
          <p:cNvPr id="6" name="図 5" descr="座る, 大きい, 空気, 飛行機 が含まれている画像">
            <a:extLst>
              <a:ext uri="{FF2B5EF4-FFF2-40B4-BE49-F238E27FC236}">
                <a16:creationId xmlns:a16="http://schemas.microsoft.com/office/drawing/2014/main" id="{3427497F-CFFC-15BE-45F3-4FA74589DB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728" y="1245768"/>
            <a:ext cx="1476046" cy="1148036"/>
          </a:xfrm>
          <a:prstGeom prst="ellipse">
            <a:avLst/>
          </a:prstGeom>
          <a:ln>
            <a:noFill/>
          </a:ln>
          <a:effectLst>
            <a:softEdge rad="112500"/>
          </a:effectLst>
        </p:spPr>
      </p:pic>
      <p:pic>
        <p:nvPicPr>
          <p:cNvPr id="7" name="図 6">
            <a:extLst>
              <a:ext uri="{FF2B5EF4-FFF2-40B4-BE49-F238E27FC236}">
                <a16:creationId xmlns:a16="http://schemas.microsoft.com/office/drawing/2014/main" id="{FD2EF6F5-B55F-67CE-6538-92776B1008E3}"/>
              </a:ext>
            </a:extLst>
          </p:cNvPr>
          <p:cNvPicPr>
            <a:picLocks noChangeAspect="1"/>
          </p:cNvPicPr>
          <p:nvPr/>
        </p:nvPicPr>
        <p:blipFill rotWithShape="1">
          <a:blip r:embed="rId3">
            <a:extLst>
              <a:ext uri="{28A0092B-C50C-407E-A947-70E740481C1C}">
                <a14:useLocalDpi xmlns:a14="http://schemas.microsoft.com/office/drawing/2010/main" val="0"/>
              </a:ext>
            </a:extLst>
          </a:blip>
          <a:srcRect b="12344"/>
          <a:stretch/>
        </p:blipFill>
        <p:spPr>
          <a:xfrm>
            <a:off x="2177497" y="1229972"/>
            <a:ext cx="1661048" cy="1132444"/>
          </a:xfrm>
          <a:prstGeom prst="ellipse">
            <a:avLst/>
          </a:prstGeom>
          <a:ln>
            <a:noFill/>
          </a:ln>
          <a:effectLst>
            <a:softEdge rad="112500"/>
          </a:effectLst>
        </p:spPr>
      </p:pic>
      <p:sp>
        <p:nvSpPr>
          <p:cNvPr id="10" name="タイトル 1">
            <a:extLst>
              <a:ext uri="{FF2B5EF4-FFF2-40B4-BE49-F238E27FC236}">
                <a16:creationId xmlns:a16="http://schemas.microsoft.com/office/drawing/2014/main" id="{FEC16918-7E83-5A5F-CDD3-3FAB70FEC2E6}"/>
              </a:ext>
            </a:extLst>
          </p:cNvPr>
          <p:cNvSpPr txBox="1">
            <a:spLocks/>
          </p:cNvSpPr>
          <p:nvPr/>
        </p:nvSpPr>
        <p:spPr>
          <a:xfrm>
            <a:off x="425116" y="535323"/>
            <a:ext cx="8033084" cy="69542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HGSｺﾞｼｯｸM" panose="020B0600000000000000" pitchFamily="50" charset="-128"/>
                <a:ea typeface="HGSｺﾞｼｯｸM" panose="020B0600000000000000" pitchFamily="50" charset="-128"/>
                <a:cs typeface="+mj-cs"/>
              </a:defRPr>
            </a:lvl1pPr>
          </a:lstStyle>
          <a:p>
            <a:r>
              <a:rPr lang="en-US" altLang="ja-JP" sz="3200" b="1" dirty="0">
                <a:solidFill>
                  <a:srgbClr val="002060"/>
                </a:solidFill>
                <a:effectLst>
                  <a:outerShdw blurRad="38100" dist="38100" dir="2700000" algn="tl">
                    <a:srgbClr val="000000">
                      <a:alpha val="43137"/>
                    </a:srgbClr>
                  </a:outerShdw>
                </a:effectLst>
                <a:latin typeface="Lucida Bright" panose="02040602050505020304" pitchFamily="18" charset="0"/>
                <a:ea typeface="HGP創英ﾌﾟﾚｾﾞﾝｽEB" panose="02020800000000000000" pitchFamily="18" charset="-128"/>
              </a:rPr>
              <a:t>Main products and services</a:t>
            </a:r>
            <a:r>
              <a:rPr lang="ja-JP" altLang="en-US" sz="3200" b="1" dirty="0">
                <a:solidFill>
                  <a:srgbClr val="002060"/>
                </a:solidFill>
                <a:effectLst>
                  <a:outerShdw blurRad="38100" dist="38100" dir="2700000" algn="tl">
                    <a:srgbClr val="000000">
                      <a:alpha val="43137"/>
                    </a:srgbClr>
                  </a:outerShdw>
                </a:effectLst>
                <a:latin typeface="Lucida Bright" panose="02040602050505020304" pitchFamily="18" charset="0"/>
                <a:ea typeface="HGP創英ﾌﾟﾚｾﾞﾝｽEB" panose="02020800000000000000" pitchFamily="18" charset="-128"/>
              </a:rPr>
              <a:t>　－　</a:t>
            </a:r>
            <a:r>
              <a:rPr lang="en-US" altLang="ja-JP" sz="3200" b="1" dirty="0">
                <a:solidFill>
                  <a:srgbClr val="002060"/>
                </a:solidFill>
                <a:effectLst>
                  <a:outerShdw blurRad="38100" dist="38100" dir="2700000" algn="tl">
                    <a:srgbClr val="000000">
                      <a:alpha val="43137"/>
                    </a:srgbClr>
                  </a:outerShdw>
                </a:effectLst>
                <a:latin typeface="Lucida Bright" panose="02040602050505020304" pitchFamily="18" charset="0"/>
                <a:ea typeface="HGP創英ﾌﾟﾚｾﾞﾝｽEB" panose="02020800000000000000" pitchFamily="18" charset="-128"/>
              </a:rPr>
              <a:t>Air duct</a:t>
            </a:r>
            <a:endParaRPr lang="ja-JP" altLang="en-US" sz="3200" b="1" dirty="0">
              <a:solidFill>
                <a:srgbClr val="002060"/>
              </a:solidFill>
              <a:effectLst>
                <a:outerShdw blurRad="38100" dist="38100" dir="2700000" algn="tl">
                  <a:srgbClr val="000000">
                    <a:alpha val="43137"/>
                  </a:srgbClr>
                </a:outerShdw>
              </a:effectLst>
              <a:latin typeface="Lucida Bright" panose="02040602050505020304" pitchFamily="18" charset="0"/>
              <a:ea typeface="HGP創英ﾌﾟﾚｾﾞﾝｽEB" panose="02020800000000000000" pitchFamily="18" charset="-128"/>
            </a:endParaRPr>
          </a:p>
        </p:txBody>
      </p:sp>
      <p:pic>
        <p:nvPicPr>
          <p:cNvPr id="13" name="Picture 26">
            <a:extLst>
              <a:ext uri="{FF2B5EF4-FFF2-40B4-BE49-F238E27FC236}">
                <a16:creationId xmlns:a16="http://schemas.microsoft.com/office/drawing/2014/main" id="{5F959697-8AAE-C1F6-F2A2-542286B7E0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3162" y="5175245"/>
            <a:ext cx="1480549" cy="14805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図 13">
            <a:extLst>
              <a:ext uri="{FF2B5EF4-FFF2-40B4-BE49-F238E27FC236}">
                <a16:creationId xmlns:a16="http://schemas.microsoft.com/office/drawing/2014/main" id="{B009482C-0C35-6D39-1DB8-E7D259536A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835" y="2427956"/>
            <a:ext cx="1530458" cy="1190356"/>
          </a:xfrm>
          <a:prstGeom prst="ellipse">
            <a:avLst/>
          </a:prstGeom>
          <a:ln>
            <a:noFill/>
          </a:ln>
          <a:effectLst>
            <a:softEdge rad="112500"/>
          </a:effectLst>
        </p:spPr>
      </p:pic>
      <p:pic>
        <p:nvPicPr>
          <p:cNvPr id="15" name="Picture 20">
            <a:extLst>
              <a:ext uri="{FF2B5EF4-FFF2-40B4-BE49-F238E27FC236}">
                <a16:creationId xmlns:a16="http://schemas.microsoft.com/office/drawing/2014/main" id="{164F5BF0-EF2A-BA9B-11E3-0CE5A6832C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9719" y="1267322"/>
            <a:ext cx="1002964" cy="105853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図 16" descr="屋内, カップ, テーブル, 小さい が含まれている画像">
            <a:extLst>
              <a:ext uri="{FF2B5EF4-FFF2-40B4-BE49-F238E27FC236}">
                <a16:creationId xmlns:a16="http://schemas.microsoft.com/office/drawing/2014/main" id="{BAEDC470-AB99-0DA6-5076-1C45C67EBD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5959" y="5296778"/>
            <a:ext cx="1550073" cy="1237481"/>
          </a:xfrm>
          <a:prstGeom prst="ellipse">
            <a:avLst/>
          </a:prstGeom>
          <a:ln>
            <a:noFill/>
          </a:ln>
          <a:effectLst>
            <a:softEdge rad="112500"/>
          </a:effectLst>
        </p:spPr>
      </p:pic>
      <p:pic>
        <p:nvPicPr>
          <p:cNvPr id="19" name="図 18" descr="屋内, 座る, 横たわる, ペア が含まれている画像">
            <a:extLst>
              <a:ext uri="{FF2B5EF4-FFF2-40B4-BE49-F238E27FC236}">
                <a16:creationId xmlns:a16="http://schemas.microsoft.com/office/drawing/2014/main" id="{C61D8C8B-6743-A7C2-177F-EE0336012AEE}"/>
              </a:ext>
            </a:extLst>
          </p:cNvPr>
          <p:cNvPicPr>
            <a:picLocks noChangeAspect="1"/>
          </p:cNvPicPr>
          <p:nvPr/>
        </p:nvPicPr>
        <p:blipFill rotWithShape="1">
          <a:blip r:embed="rId8">
            <a:extLst>
              <a:ext uri="{28A0092B-C50C-407E-A947-70E740481C1C}">
                <a14:useLocalDpi xmlns:a14="http://schemas.microsoft.com/office/drawing/2010/main" val="0"/>
              </a:ext>
            </a:extLst>
          </a:blip>
          <a:srcRect l="8080" t="14793" r="8080" b="10984"/>
          <a:stretch/>
        </p:blipFill>
        <p:spPr>
          <a:xfrm>
            <a:off x="565948" y="3591014"/>
            <a:ext cx="1389625" cy="1526547"/>
          </a:xfrm>
          <a:prstGeom prst="ellipse">
            <a:avLst/>
          </a:prstGeom>
          <a:ln>
            <a:noFill/>
          </a:ln>
          <a:effectLst>
            <a:softEdge rad="112500"/>
          </a:effectLst>
        </p:spPr>
      </p:pic>
      <p:pic>
        <p:nvPicPr>
          <p:cNvPr id="6146" name="Picture 2" descr="Flame Retardants | UNEP - UN Environment Programme">
            <a:extLst>
              <a:ext uri="{FF2B5EF4-FFF2-40B4-BE49-F238E27FC236}">
                <a16:creationId xmlns:a16="http://schemas.microsoft.com/office/drawing/2014/main" id="{9819C4E7-4F16-7A64-EE79-F7D735B0FB7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7970" y="5373417"/>
            <a:ext cx="1348060" cy="134806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ES複合纖維不織布- 產品介紹| 強利有限公司-不織布原物料、口罩布料、醫療美容耗材、工業/居家擦拭布、防疫產品及客製化服務">
            <a:extLst>
              <a:ext uri="{FF2B5EF4-FFF2-40B4-BE49-F238E27FC236}">
                <a16:creationId xmlns:a16="http://schemas.microsoft.com/office/drawing/2014/main" id="{7EC9EC8F-4B49-15E7-6DBA-76D0B0037DA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97385" y="2450421"/>
            <a:ext cx="1435203" cy="14416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22" descr="Roll2">
            <a:extLst>
              <a:ext uri="{FF2B5EF4-FFF2-40B4-BE49-F238E27FC236}">
                <a16:creationId xmlns:a16="http://schemas.microsoft.com/office/drawing/2014/main" id="{D9AFD1FD-040D-154C-FC74-FC673A8E9A3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03711" y="1144913"/>
            <a:ext cx="1600888" cy="12292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C8B828A-3433-64F0-8549-FDE5719565A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85102" y="1113519"/>
            <a:ext cx="1441610" cy="14416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17176676-694D-C47F-7313-40DA74E255D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97411" y="4354442"/>
            <a:ext cx="1109505" cy="88141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30 × 140 センチメートル 3/6/10 ミリメートル超軽量シリカaerogel断熱マット疎水性マットソフト固体パッド工業用パイプライン白 _  - AliExpress Mobile">
            <a:extLst>
              <a:ext uri="{FF2B5EF4-FFF2-40B4-BE49-F238E27FC236}">
                <a16:creationId xmlns:a16="http://schemas.microsoft.com/office/drawing/2014/main" id="{3247435A-CFDD-739B-5E13-A0215D124A7B}"/>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33299"/>
          <a:stretch/>
        </p:blipFill>
        <p:spPr bwMode="auto">
          <a:xfrm>
            <a:off x="5639439" y="5199588"/>
            <a:ext cx="955071" cy="143186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Phenolic resin foam - Our Products - KUEN BONG CHEMICAL INDUSTRY CORP.">
            <a:extLst>
              <a:ext uri="{FF2B5EF4-FFF2-40B4-BE49-F238E27FC236}">
                <a16:creationId xmlns:a16="http://schemas.microsoft.com/office/drawing/2014/main" id="{0075D315-0041-A680-E6E0-C6A1140F02C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88242" y="5379296"/>
            <a:ext cx="1506375" cy="100242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05A3179F-8CC2-534F-000F-2D3AF7BCA507}"/>
              </a:ext>
            </a:extLst>
          </p:cNvPr>
          <p:cNvSpPr txBox="1"/>
          <p:nvPr/>
        </p:nvSpPr>
        <p:spPr>
          <a:xfrm>
            <a:off x="1585327" y="2423895"/>
            <a:ext cx="6678952" cy="2492990"/>
          </a:xfrm>
          <a:prstGeom prst="rect">
            <a:avLst/>
          </a:prstGeom>
          <a:noFill/>
        </p:spPr>
        <p:txBody>
          <a:bodyPr wrap="square">
            <a:spAutoFit/>
          </a:bodyPr>
          <a:lstStyle/>
          <a:p>
            <a:r>
              <a:rPr lang="en-US" altLang="ja-JP" sz="1200" b="1" dirty="0"/>
              <a:t>Duct Machine</a:t>
            </a:r>
            <a:r>
              <a:rPr lang="ja-JP" altLang="en-US" sz="1200" b="1" dirty="0"/>
              <a:t>（</a:t>
            </a:r>
            <a:r>
              <a:rPr lang="en-US" altLang="ja-JP" sz="1200" b="1" dirty="0"/>
              <a:t>Clip-type</a:t>
            </a:r>
            <a:r>
              <a:rPr lang="ja-JP" altLang="en-US" sz="1200" dirty="0"/>
              <a:t>）</a:t>
            </a:r>
            <a:r>
              <a:rPr lang="en-US" altLang="ja-JP" sz="1200" dirty="0"/>
              <a:t>:	Clip</a:t>
            </a:r>
            <a:r>
              <a:rPr lang="ja-JP" altLang="en-US" sz="1200" dirty="0"/>
              <a:t>＝</a:t>
            </a:r>
            <a:r>
              <a:rPr lang="en-US" altLang="ja-JP" sz="1200" dirty="0"/>
              <a:t>Galvanized steel</a:t>
            </a:r>
            <a:r>
              <a:rPr lang="ja-JP" altLang="en-US" sz="1200" dirty="0"/>
              <a:t>  </a:t>
            </a:r>
            <a:r>
              <a:rPr lang="en-US" altLang="ja-JP" sz="1200" dirty="0"/>
              <a:t>0.5</a:t>
            </a:r>
            <a:r>
              <a:rPr lang="ja-JP" altLang="en-US" sz="1200" dirty="0"/>
              <a:t>ｍｍ</a:t>
            </a:r>
            <a:r>
              <a:rPr lang="en-US" altLang="ja-JP" sz="1200" dirty="0"/>
              <a:t>×5mm</a:t>
            </a:r>
          </a:p>
          <a:p>
            <a:r>
              <a:rPr lang="en-US" altLang="ja-JP" sz="1200" b="1" dirty="0"/>
              <a:t>Flame retardant tube:	</a:t>
            </a:r>
            <a:r>
              <a:rPr lang="en-US" altLang="ja-JP" sz="1200" dirty="0"/>
              <a:t>L-LDPE</a:t>
            </a:r>
            <a:r>
              <a:rPr lang="ja-JP" altLang="en-US" sz="1200" dirty="0"/>
              <a:t>　</a:t>
            </a:r>
            <a:r>
              <a:rPr lang="en-US" altLang="ja-JP" sz="1200" dirty="0"/>
              <a:t>80µ and others (Silver) Contains flame retardant</a:t>
            </a:r>
          </a:p>
          <a:p>
            <a:r>
              <a:rPr lang="en-US" altLang="ja-JP" sz="1200" b="1" dirty="0"/>
              <a:t>Insulation materials: 	</a:t>
            </a:r>
            <a:r>
              <a:rPr lang="en-US" altLang="ja-JP" sz="1200" dirty="0"/>
              <a:t>	E glass (softening point 840°C), Glass wool substitute</a:t>
            </a:r>
          </a:p>
          <a:p>
            <a:r>
              <a:rPr lang="en-US" altLang="ja-JP" sz="1200" b="1" dirty="0"/>
              <a:t>Flame-retardant PET wool: 	</a:t>
            </a:r>
            <a:r>
              <a:rPr lang="en-US" altLang="ja-JP" sz="1200" dirty="0"/>
              <a:t>Substitute for glass wool</a:t>
            </a:r>
          </a:p>
          <a:p>
            <a:r>
              <a:rPr lang="en-US" altLang="ja-JP" sz="1200" b="1" dirty="0"/>
              <a:t>Flame retardant: </a:t>
            </a:r>
            <a:r>
              <a:rPr lang="en-US" altLang="ja-JP" sz="1200" dirty="0"/>
              <a:t>		for PE antimony trioxide + ethylene bis (</a:t>
            </a:r>
            <a:r>
              <a:rPr lang="en-US" altLang="ja-JP" sz="1200" dirty="0" err="1"/>
              <a:t>pentabromobenzene</a:t>
            </a:r>
            <a:r>
              <a:rPr lang="en-US" altLang="ja-JP" sz="1200" dirty="0"/>
              <a:t>)</a:t>
            </a:r>
          </a:p>
          <a:p>
            <a:r>
              <a:rPr lang="en-US" altLang="ja-JP" sz="1200" b="1" dirty="0"/>
              <a:t>SUS connection band: 	</a:t>
            </a:r>
            <a:r>
              <a:rPr lang="en-US" altLang="ja-JP" sz="1200" dirty="0"/>
              <a:t>Temporary fixing type, various diameters available</a:t>
            </a:r>
          </a:p>
          <a:p>
            <a:r>
              <a:rPr lang="en-US" altLang="ja-JP" sz="1200" b="1" dirty="0"/>
              <a:t>Non-woven fabric:  	</a:t>
            </a:r>
            <a:r>
              <a:rPr lang="en-US" altLang="ja-JP" sz="1200" dirty="0"/>
              <a:t>	PET non-woven fabric 40g/m, 2,000m roll</a:t>
            </a:r>
            <a:r>
              <a:rPr lang="ja-JP" altLang="en-US" sz="1200" dirty="0"/>
              <a:t> </a:t>
            </a:r>
            <a:endParaRPr lang="en-US" altLang="ja-JP" sz="1200" dirty="0"/>
          </a:p>
          <a:p>
            <a:r>
              <a:rPr lang="en-US" altLang="ja-JP" sz="1200" dirty="0"/>
              <a:t>				PET/PE two-component non-woven fabric, heat-sealable</a:t>
            </a:r>
          </a:p>
          <a:p>
            <a:r>
              <a:rPr lang="en-US" altLang="ja-JP" sz="1200" b="1" dirty="0"/>
              <a:t>Aluminum jacket: 	</a:t>
            </a:r>
            <a:r>
              <a:rPr lang="en-US" altLang="ja-JP" sz="1200" dirty="0"/>
              <a:t>	AL/PET with glass yarn</a:t>
            </a:r>
          </a:p>
          <a:p>
            <a:r>
              <a:rPr lang="en-US" altLang="ja-JP" sz="1200" b="1" dirty="0"/>
              <a:t>Adhesive tape: 	</a:t>
            </a:r>
            <a:r>
              <a:rPr lang="en-US" altLang="ja-JP" sz="1200" dirty="0"/>
              <a:t>	Aluminum tape, ALGC tape, ALY tape (with glass yarn), Cloth tape (silver), 					Butyl tape (flame-retardant products are also available)</a:t>
            </a:r>
          </a:p>
          <a:p>
            <a:r>
              <a:rPr lang="en-US" altLang="ja-JP" sz="1200" b="1" dirty="0"/>
              <a:t>Others: 		</a:t>
            </a:r>
            <a:r>
              <a:rPr lang="en-US" altLang="ja-JP" sz="1200" dirty="0"/>
              <a:t>	Various high-performance insulation materials (silica felt, aerogel), </a:t>
            </a:r>
          </a:p>
          <a:p>
            <a:r>
              <a:rPr lang="en-US" altLang="ja-JP" sz="1200" dirty="0"/>
              <a:t>				flame-retardant rubber foam</a:t>
            </a:r>
            <a:endParaRPr lang="ja-JP" altLang="en-US" sz="1200" dirty="0"/>
          </a:p>
        </p:txBody>
      </p:sp>
    </p:spTree>
    <p:extLst>
      <p:ext uri="{BB962C8B-B14F-4D97-AF65-F5344CB8AC3E}">
        <p14:creationId xmlns:p14="http://schemas.microsoft.com/office/powerpoint/2010/main" val="1234845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4FB1C17-E402-BB28-DC57-A2E92198EB3A}"/>
              </a:ext>
            </a:extLst>
          </p:cNvPr>
          <p:cNvSpPr>
            <a:spLocks noGrp="1"/>
          </p:cNvSpPr>
          <p:nvPr>
            <p:ph type="sldNum" sz="quarter" idx="4294967295"/>
          </p:nvPr>
        </p:nvSpPr>
        <p:spPr>
          <a:xfrm>
            <a:off x="7086600" y="6356352"/>
            <a:ext cx="2743200" cy="365125"/>
          </a:xfrm>
        </p:spPr>
        <p:txBody>
          <a:bodyPr vert="horz" lIns="91440" tIns="45720" rIns="91440" bIns="45720" rtlCol="0" anchor="ctr">
            <a:normAutofit/>
          </a:bodyPr>
          <a:lstStyle/>
          <a:p>
            <a:pPr algn="ctr">
              <a:spcAft>
                <a:spcPts val="600"/>
              </a:spcAft>
              <a:defRPr/>
            </a:pPr>
            <a:fld id="{CB565ED1-3888-4B3C-AD57-8AF6282AC96F}" type="slidenum">
              <a:rPr lang="en-US" altLang="ja-JP" sz="1200">
                <a:solidFill>
                  <a:schemeClr val="tx1">
                    <a:tint val="75000"/>
                  </a:schemeClr>
                </a:solidFill>
                <a:latin typeface="+mn-lt"/>
                <a:ea typeface="+mn-ea"/>
              </a:rPr>
              <a:pPr algn="ctr">
                <a:spcAft>
                  <a:spcPts val="600"/>
                </a:spcAft>
                <a:defRPr/>
              </a:pPr>
              <a:t>4</a:t>
            </a:fld>
            <a:endParaRPr lang="en-US" altLang="ja-JP" sz="1200">
              <a:solidFill>
                <a:schemeClr val="tx1">
                  <a:tint val="75000"/>
                </a:schemeClr>
              </a:solidFill>
              <a:latin typeface="+mn-lt"/>
              <a:ea typeface="+mn-ea"/>
            </a:endParaRPr>
          </a:p>
        </p:txBody>
      </p:sp>
      <p:sp>
        <p:nvSpPr>
          <p:cNvPr id="6" name="タイトル 1">
            <a:extLst>
              <a:ext uri="{FF2B5EF4-FFF2-40B4-BE49-F238E27FC236}">
                <a16:creationId xmlns:a16="http://schemas.microsoft.com/office/drawing/2014/main" id="{004003C0-AA65-8E04-70EA-F3E0DF921FF4}"/>
              </a:ext>
            </a:extLst>
          </p:cNvPr>
          <p:cNvSpPr txBox="1">
            <a:spLocks/>
          </p:cNvSpPr>
          <p:nvPr/>
        </p:nvSpPr>
        <p:spPr>
          <a:xfrm>
            <a:off x="399053" y="586150"/>
            <a:ext cx="8033084" cy="6954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HGSｺﾞｼｯｸM" panose="020B0600000000000000" pitchFamily="50" charset="-128"/>
                <a:ea typeface="HGSｺﾞｼｯｸM" panose="020B0600000000000000" pitchFamily="50" charset="-128"/>
                <a:cs typeface="+mj-cs"/>
              </a:defRPr>
            </a:lvl1pPr>
          </a:lstStyle>
          <a:p>
            <a:r>
              <a:rPr lang="en-US" altLang="ja-JP" sz="3200" b="1" dirty="0">
                <a:solidFill>
                  <a:srgbClr val="002060"/>
                </a:solidFill>
                <a:effectLst>
                  <a:outerShdw blurRad="38100" dist="38100" dir="2700000" algn="tl">
                    <a:srgbClr val="000000">
                      <a:alpha val="43137"/>
                    </a:srgbClr>
                  </a:outerShdw>
                </a:effectLst>
                <a:latin typeface="Lucida Bright" panose="02040602050505020304" pitchFamily="18" charset="0"/>
                <a:ea typeface="HGP創英ﾌﾟﾚｾﾞﾝｽEB" panose="02020800000000000000" pitchFamily="18" charset="-128"/>
              </a:rPr>
              <a:t>Other products</a:t>
            </a:r>
            <a:r>
              <a:rPr lang="ja-JP" altLang="en-US" sz="3200" b="1" dirty="0">
                <a:solidFill>
                  <a:srgbClr val="002060"/>
                </a:solidFill>
                <a:effectLst>
                  <a:outerShdw blurRad="38100" dist="38100" dir="2700000" algn="tl">
                    <a:srgbClr val="000000">
                      <a:alpha val="43137"/>
                    </a:srgbClr>
                  </a:outerShdw>
                </a:effectLst>
                <a:latin typeface="Lucida Bright" panose="02040602050505020304" pitchFamily="18" charset="0"/>
                <a:ea typeface="HGP創英ﾌﾟﾚｾﾞﾝｽEB" panose="02020800000000000000" pitchFamily="18" charset="-128"/>
              </a:rPr>
              <a:t>（</a:t>
            </a:r>
            <a:r>
              <a:rPr lang="en-US" altLang="ja-JP" sz="3200" b="1" dirty="0">
                <a:solidFill>
                  <a:srgbClr val="002060"/>
                </a:solidFill>
                <a:effectLst>
                  <a:outerShdw blurRad="38100" dist="38100" dir="2700000" algn="tl">
                    <a:srgbClr val="000000">
                      <a:alpha val="43137"/>
                    </a:srgbClr>
                  </a:outerShdw>
                </a:effectLst>
                <a:latin typeface="Lucida Bright" panose="02040602050505020304" pitchFamily="18" charset="0"/>
                <a:ea typeface="HGP創英ﾌﾟﾚｾﾞﾝｽEB" panose="02020800000000000000" pitchFamily="18" charset="-128"/>
              </a:rPr>
              <a:t>Ⅰ</a:t>
            </a:r>
            <a:r>
              <a:rPr lang="ja-JP" altLang="en-US" sz="3200" b="1" dirty="0">
                <a:solidFill>
                  <a:srgbClr val="002060"/>
                </a:solidFill>
                <a:effectLst>
                  <a:outerShdw blurRad="38100" dist="38100" dir="2700000" algn="tl">
                    <a:srgbClr val="000000">
                      <a:alpha val="43137"/>
                    </a:srgbClr>
                  </a:outerShdw>
                </a:effectLst>
                <a:latin typeface="Lucida Bright" panose="02040602050505020304" pitchFamily="18" charset="0"/>
                <a:ea typeface="HGP創英ﾌﾟﾚｾﾞﾝｽEB" panose="02020800000000000000" pitchFamily="18" charset="-128"/>
              </a:rPr>
              <a:t>）</a:t>
            </a:r>
          </a:p>
        </p:txBody>
      </p:sp>
      <p:pic>
        <p:nvPicPr>
          <p:cNvPr id="7172" name="Picture 4" descr="アルミハニカムパネル| 建築物外観| HyCOMB">
            <a:extLst>
              <a:ext uri="{FF2B5EF4-FFF2-40B4-BE49-F238E27FC236}">
                <a16:creationId xmlns:a16="http://schemas.microsoft.com/office/drawing/2014/main" id="{A5B21B99-92DD-C9F0-707A-CB9F49463D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0115" y="5008185"/>
            <a:ext cx="1720757" cy="145982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6" descr="規格Oリング">
            <a:extLst>
              <a:ext uri="{FF2B5EF4-FFF2-40B4-BE49-F238E27FC236}">
                <a16:creationId xmlns:a16="http://schemas.microsoft.com/office/drawing/2014/main" id="{4399ADEE-D841-AC0C-4244-85CB546C95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721" b="19143"/>
          <a:stretch/>
        </p:blipFill>
        <p:spPr bwMode="auto">
          <a:xfrm flipH="1">
            <a:off x="1215560" y="1430200"/>
            <a:ext cx="2098581" cy="10691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P-10 フッ素ゴムOリング 1組(10個) フロンケミカル 【通販サイトMonotaRO】">
            <a:extLst>
              <a:ext uri="{FF2B5EF4-FFF2-40B4-BE49-F238E27FC236}">
                <a16:creationId xmlns:a16="http://schemas.microsoft.com/office/drawing/2014/main" id="{C4AB2FD0-830C-28E7-B685-4BC52648192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846" b="26659"/>
          <a:stretch/>
        </p:blipFill>
        <p:spPr bwMode="auto">
          <a:xfrm flipH="1">
            <a:off x="3266790" y="1620217"/>
            <a:ext cx="1890845" cy="8791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鉱工業品のＪＩＳマークを表示">
            <a:extLst>
              <a:ext uri="{FF2B5EF4-FFF2-40B4-BE49-F238E27FC236}">
                <a16:creationId xmlns:a16="http://schemas.microsoft.com/office/drawing/2014/main" id="{CBACDB9E-1096-6657-B921-0CE1FC6BF3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8536" y="1352194"/>
            <a:ext cx="439633" cy="43963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楽天市場】アルミ蒸着シート ALバリアP-1 PETアルミ蒸着フィルム+PEクロス 1500mm×50M シングル巻【2巻セット】（精密機器  ・ＯＡ機器 ・医療機械 輸出梱包） : ダンボールのロジマート">
            <a:extLst>
              <a:ext uri="{FF2B5EF4-FFF2-40B4-BE49-F238E27FC236}">
                <a16:creationId xmlns:a16="http://schemas.microsoft.com/office/drawing/2014/main" id="{4FD3AA1C-0A93-2508-03C2-2647F86A4F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6735" y="1315232"/>
            <a:ext cx="1333759" cy="13337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6" name="Picture 8" descr="TE8200 γ滅菌アルミ軸綿棒 TEシリーズ 1箱(100袋×10本) 栄研化学 【通販サイトMonotaRO】">
            <a:extLst>
              <a:ext uri="{FF2B5EF4-FFF2-40B4-BE49-F238E27FC236}">
                <a16:creationId xmlns:a16="http://schemas.microsoft.com/office/drawing/2014/main" id="{B7E13DA3-AF05-C8BB-A278-3A88E3DC654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0969"/>
          <a:stretch/>
        </p:blipFill>
        <p:spPr bwMode="auto">
          <a:xfrm>
            <a:off x="7392797" y="3877747"/>
            <a:ext cx="1405961" cy="12517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0" name="AutoShape 12" descr="壁用 4mm アルミニウム製ハニカムパネル天井用 6mm 10mm 装飾 - 中国 ハニカム、ハニカムパネル、アルミハニカムパネル、ウォールパネル、装飾材料、  サンドイッチパネル、化粧パネル、建材、アルミニウムパネル、軽量、 ウォールクラッド（ Wall Cladding">
            <a:extLst>
              <a:ext uri="{FF2B5EF4-FFF2-40B4-BE49-F238E27FC236}">
                <a16:creationId xmlns:a16="http://schemas.microsoft.com/office/drawing/2014/main" id="{FDC9C9AD-28B9-BF94-CCFC-943DBA0D348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7188" name="Picture 20" descr="2023年版】ハニカムパネル メーカー23社一覧 | Metoree">
            <a:extLst>
              <a:ext uri="{FF2B5EF4-FFF2-40B4-BE49-F238E27FC236}">
                <a16:creationId xmlns:a16="http://schemas.microsoft.com/office/drawing/2014/main" id="{EC1019F2-EDAE-79C8-C5D9-1846A7C45F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7239" y="5139169"/>
            <a:ext cx="2139026" cy="119785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90" name="Picture 22" descr="アルミ蒸着シート 防湿・防錆・防水用包装材 P-1S バリラップ バリアシート">
            <a:extLst>
              <a:ext uri="{FF2B5EF4-FFF2-40B4-BE49-F238E27FC236}">
                <a16:creationId xmlns:a16="http://schemas.microsoft.com/office/drawing/2014/main" id="{B71E3FDC-E24E-F6D8-595D-E3174604F50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6600" y="2125224"/>
            <a:ext cx="1780492" cy="17804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88319701-B1C2-CD74-1F9A-36864F1F8463}"/>
              </a:ext>
            </a:extLst>
          </p:cNvPr>
          <p:cNvPicPr>
            <a:picLocks noChangeAspect="1"/>
          </p:cNvPicPr>
          <p:nvPr/>
        </p:nvPicPr>
        <p:blipFill>
          <a:blip r:embed="rId10"/>
          <a:stretch>
            <a:fillRect/>
          </a:stretch>
        </p:blipFill>
        <p:spPr>
          <a:xfrm>
            <a:off x="2264850" y="4878447"/>
            <a:ext cx="1838289" cy="1525569"/>
          </a:xfrm>
          <a:prstGeom prst="ellipse">
            <a:avLst/>
          </a:prstGeom>
          <a:ln>
            <a:noFill/>
          </a:ln>
          <a:effectLst>
            <a:softEdge rad="112500"/>
          </a:effectLst>
        </p:spPr>
      </p:pic>
      <p:pic>
        <p:nvPicPr>
          <p:cNvPr id="7" name="図 6" descr="アイコン">
            <a:extLst>
              <a:ext uri="{FF2B5EF4-FFF2-40B4-BE49-F238E27FC236}">
                <a16:creationId xmlns:a16="http://schemas.microsoft.com/office/drawing/2014/main" id="{3CEBC484-B8F0-8B77-6107-B4110BC7F46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0021" y="2612628"/>
            <a:ext cx="1995896" cy="1411239"/>
          </a:xfrm>
          <a:prstGeom prst="ellipse">
            <a:avLst/>
          </a:prstGeom>
          <a:ln>
            <a:noFill/>
          </a:ln>
          <a:effectLst>
            <a:softEdge rad="112500"/>
          </a:effectLst>
        </p:spPr>
      </p:pic>
      <p:pic>
        <p:nvPicPr>
          <p:cNvPr id="9" name="図 8">
            <a:extLst>
              <a:ext uri="{FF2B5EF4-FFF2-40B4-BE49-F238E27FC236}">
                <a16:creationId xmlns:a16="http://schemas.microsoft.com/office/drawing/2014/main" id="{86146EDB-F3E3-211C-9C77-CF47D3ADC4CE}"/>
              </a:ext>
            </a:extLst>
          </p:cNvPr>
          <p:cNvPicPr>
            <a:picLocks noChangeAspect="1"/>
          </p:cNvPicPr>
          <p:nvPr/>
        </p:nvPicPr>
        <p:blipFill rotWithShape="1">
          <a:blip r:embed="rId12"/>
          <a:srcRect l="9432" b="10961"/>
          <a:stretch/>
        </p:blipFill>
        <p:spPr>
          <a:xfrm>
            <a:off x="544093" y="5132201"/>
            <a:ext cx="1720757" cy="1345776"/>
          </a:xfrm>
          <a:prstGeom prst="ellipse">
            <a:avLst/>
          </a:prstGeom>
          <a:ln>
            <a:noFill/>
          </a:ln>
          <a:effectLst>
            <a:softEdge rad="112500"/>
          </a:effectLst>
        </p:spPr>
      </p:pic>
      <p:pic>
        <p:nvPicPr>
          <p:cNvPr id="1026" name="Picture 2" descr="ZERUST® ICT®510-C Multimetal VCI Film">
            <a:extLst>
              <a:ext uri="{FF2B5EF4-FFF2-40B4-BE49-F238E27FC236}">
                <a16:creationId xmlns:a16="http://schemas.microsoft.com/office/drawing/2014/main" id="{4A3B2F1C-C606-CC67-B061-39A94861A5F5}"/>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9179" r="14078"/>
          <a:stretch/>
        </p:blipFill>
        <p:spPr bwMode="auto">
          <a:xfrm>
            <a:off x="345242" y="3959426"/>
            <a:ext cx="1789862" cy="10883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63A67D14-17E5-B152-69F5-94FEC84C5524}"/>
              </a:ext>
            </a:extLst>
          </p:cNvPr>
          <p:cNvSpPr txBox="1"/>
          <p:nvPr/>
        </p:nvSpPr>
        <p:spPr>
          <a:xfrm>
            <a:off x="2110536" y="2631562"/>
            <a:ext cx="5675286" cy="1938992"/>
          </a:xfrm>
          <a:prstGeom prst="rect">
            <a:avLst/>
          </a:prstGeom>
          <a:noFill/>
        </p:spPr>
        <p:txBody>
          <a:bodyPr wrap="square">
            <a:spAutoFit/>
          </a:bodyPr>
          <a:lstStyle/>
          <a:p>
            <a:r>
              <a:rPr lang="en-US" altLang="ja-JP" sz="1200" b="1" dirty="0"/>
              <a:t>O-ring:	</a:t>
            </a:r>
            <a:r>
              <a:rPr lang="en-US" altLang="ja-JP" sz="1200" dirty="0"/>
              <a:t>		EPDM black various , JIS B 2401 equivalent product</a:t>
            </a:r>
          </a:p>
          <a:p>
            <a:r>
              <a:rPr lang="en-US" altLang="ja-JP" sz="1200" b="1" dirty="0"/>
              <a:t>VCI film/Paper:	</a:t>
            </a:r>
            <a:r>
              <a:rPr lang="ja-JP" altLang="en-US" sz="1200" dirty="0"/>
              <a:t>・</a:t>
            </a:r>
            <a:r>
              <a:rPr lang="en-US" altLang="ja-JP" sz="1200" dirty="0"/>
              <a:t>VCI paper, maximum width: 3,100 mm</a:t>
            </a:r>
          </a:p>
          <a:p>
            <a:r>
              <a:rPr lang="en-US" altLang="ja-JP" sz="1200" dirty="0"/>
              <a:t>			</a:t>
            </a:r>
            <a:r>
              <a:rPr lang="ja-JP" altLang="en-US" sz="1200" dirty="0"/>
              <a:t>・</a:t>
            </a:r>
            <a:r>
              <a:rPr lang="en-US" altLang="ja-JP" sz="1200" dirty="0"/>
              <a:t>VCI film, maximum width: 3,100 mm</a:t>
            </a:r>
          </a:p>
          <a:p>
            <a:r>
              <a:rPr lang="en-US" altLang="ja-JP" sz="1200" b="1" dirty="0"/>
              <a:t>Cotton swab</a:t>
            </a:r>
            <a:r>
              <a:rPr lang="en-US" altLang="ja-JP" sz="1200" dirty="0"/>
              <a:t>		</a:t>
            </a:r>
            <a:r>
              <a:rPr lang="ja-JP" altLang="en-US" sz="1200" dirty="0"/>
              <a:t>・</a:t>
            </a:r>
            <a:r>
              <a:rPr lang="en-US" altLang="ja-JP" sz="1200" dirty="0"/>
              <a:t>plastic stem 6 inches long</a:t>
            </a:r>
          </a:p>
          <a:p>
            <a:r>
              <a:rPr lang="en-US" altLang="ja-JP" sz="1200" dirty="0"/>
              <a:t>			</a:t>
            </a:r>
            <a:r>
              <a:rPr lang="ja-JP" altLang="en-US" sz="1200" dirty="0"/>
              <a:t>・</a:t>
            </a:r>
            <a:r>
              <a:rPr lang="en-US" altLang="ja-JP" sz="1200" dirty="0"/>
              <a:t>Aluminum shaft 6 inches long</a:t>
            </a:r>
          </a:p>
          <a:p>
            <a:r>
              <a:rPr lang="en-US" altLang="ja-JP" sz="1200" b="1" dirty="0"/>
              <a:t>Moisture-proof and waterproof barrier material</a:t>
            </a:r>
            <a:r>
              <a:rPr lang="ja-JP" altLang="en-US" sz="1200" dirty="0"/>
              <a:t>：</a:t>
            </a:r>
            <a:endParaRPr lang="en-US" altLang="ja-JP" sz="1200" dirty="0"/>
          </a:p>
          <a:p>
            <a:r>
              <a:rPr lang="en-US" altLang="ja-JP" sz="1200" dirty="0"/>
              <a:t>			AL deposited PET film/PE cloth/PE (for packing heavy items, etc.)</a:t>
            </a:r>
          </a:p>
          <a:p>
            <a:r>
              <a:rPr lang="en-US" altLang="ja-JP" sz="1200" dirty="0"/>
              <a:t>			W1,250mm×50m</a:t>
            </a:r>
            <a:r>
              <a:rPr lang="ja-JP" altLang="en-US" sz="1200" dirty="0"/>
              <a:t>　</a:t>
            </a:r>
            <a:r>
              <a:rPr lang="en-US" altLang="ja-JP" sz="1200" dirty="0"/>
              <a:t>W1,500m×50m</a:t>
            </a:r>
            <a:r>
              <a:rPr lang="ja-JP" altLang="en-US" sz="1200" dirty="0"/>
              <a:t>　 </a:t>
            </a:r>
            <a:endParaRPr lang="en-US" altLang="ja-JP" sz="1200" dirty="0"/>
          </a:p>
          <a:p>
            <a:r>
              <a:rPr lang="en-US" altLang="ja-JP" sz="1200" b="1" dirty="0"/>
              <a:t>Others</a:t>
            </a:r>
            <a:r>
              <a:rPr lang="ja-JP" altLang="en-US" sz="1200" b="1" dirty="0"/>
              <a:t>：</a:t>
            </a:r>
            <a:r>
              <a:rPr lang="en-US" altLang="ja-JP" sz="1200" dirty="0"/>
              <a:t>		Various types of aluminum honeycomb boards</a:t>
            </a:r>
          </a:p>
          <a:p>
            <a:r>
              <a:rPr lang="en-US" altLang="ja-JP" sz="1200" dirty="0"/>
              <a:t>			 (for tunnel wall materials, vehicle floor materials, etc.)</a:t>
            </a:r>
            <a:endParaRPr lang="ja-JP" altLang="en-US" sz="1200" dirty="0"/>
          </a:p>
        </p:txBody>
      </p:sp>
    </p:spTree>
    <p:extLst>
      <p:ext uri="{BB962C8B-B14F-4D97-AF65-F5344CB8AC3E}">
        <p14:creationId xmlns:p14="http://schemas.microsoft.com/office/powerpoint/2010/main" val="2368833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4FB1C17-E402-BB28-DC57-A2E92198EB3A}"/>
              </a:ext>
            </a:extLst>
          </p:cNvPr>
          <p:cNvSpPr>
            <a:spLocks noGrp="1"/>
          </p:cNvSpPr>
          <p:nvPr>
            <p:ph type="sldNum" sz="quarter" idx="4294967295"/>
          </p:nvPr>
        </p:nvSpPr>
        <p:spPr>
          <a:xfrm>
            <a:off x="7086600" y="6356352"/>
            <a:ext cx="2743200" cy="365125"/>
          </a:xfrm>
        </p:spPr>
        <p:txBody>
          <a:bodyPr vert="horz" lIns="91440" tIns="45720" rIns="91440" bIns="45720" rtlCol="0" anchor="ctr">
            <a:normAutofit/>
          </a:bodyPr>
          <a:lstStyle/>
          <a:p>
            <a:pPr algn="ctr">
              <a:spcAft>
                <a:spcPts val="600"/>
              </a:spcAft>
              <a:defRPr/>
            </a:pPr>
            <a:fld id="{CB565ED1-3888-4B3C-AD57-8AF6282AC96F}" type="slidenum">
              <a:rPr lang="en-US" altLang="ja-JP" sz="1200">
                <a:solidFill>
                  <a:schemeClr val="tx1">
                    <a:tint val="75000"/>
                  </a:schemeClr>
                </a:solidFill>
                <a:latin typeface="+mn-lt"/>
                <a:ea typeface="+mn-ea"/>
              </a:rPr>
              <a:pPr algn="ctr">
                <a:spcAft>
                  <a:spcPts val="600"/>
                </a:spcAft>
                <a:defRPr/>
              </a:pPr>
              <a:t>5</a:t>
            </a:fld>
            <a:endParaRPr lang="en-US" altLang="ja-JP" sz="1200">
              <a:solidFill>
                <a:schemeClr val="tx1">
                  <a:tint val="75000"/>
                </a:schemeClr>
              </a:solidFill>
              <a:latin typeface="+mn-lt"/>
              <a:ea typeface="+mn-ea"/>
            </a:endParaRPr>
          </a:p>
        </p:txBody>
      </p:sp>
      <p:pic>
        <p:nvPicPr>
          <p:cNvPr id="5" name="Picture 2">
            <a:extLst>
              <a:ext uri="{FF2B5EF4-FFF2-40B4-BE49-F238E27FC236}">
                <a16:creationId xmlns:a16="http://schemas.microsoft.com/office/drawing/2014/main" id="{DED3F657-3D39-97EE-D1D8-9F6C8700EC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116" y="1262988"/>
            <a:ext cx="1972779" cy="118366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図 6" descr="傘, タオル が含まれている画像">
            <a:extLst>
              <a:ext uri="{FF2B5EF4-FFF2-40B4-BE49-F238E27FC236}">
                <a16:creationId xmlns:a16="http://schemas.microsoft.com/office/drawing/2014/main" id="{FD56BD2F-D0AA-1F08-DEED-29DFFD50C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7045" y="2410341"/>
            <a:ext cx="1447014" cy="1447014"/>
          </a:xfrm>
          <a:prstGeom prst="ellipse">
            <a:avLst/>
          </a:prstGeom>
          <a:ln>
            <a:noFill/>
          </a:ln>
          <a:effectLst>
            <a:softEdge rad="112500"/>
          </a:effectLst>
        </p:spPr>
      </p:pic>
      <p:pic>
        <p:nvPicPr>
          <p:cNvPr id="8" name="Picture 6" descr="Humidity indicator cards">
            <a:extLst>
              <a:ext uri="{FF2B5EF4-FFF2-40B4-BE49-F238E27FC236}">
                <a16:creationId xmlns:a16="http://schemas.microsoft.com/office/drawing/2014/main" id="{866CB273-4625-46F6-1DD5-53A4AD7E05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4636" y="3977803"/>
            <a:ext cx="1183667" cy="11836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乾燥剤用包材">
            <a:extLst>
              <a:ext uri="{FF2B5EF4-FFF2-40B4-BE49-F238E27FC236}">
                <a16:creationId xmlns:a16="http://schemas.microsoft.com/office/drawing/2014/main" id="{3953E676-E386-3F0C-7E15-5D098DD353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940" y="2856201"/>
            <a:ext cx="1373065" cy="13796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4" descr="ADⅢ">
            <a:extLst>
              <a:ext uri="{FF2B5EF4-FFF2-40B4-BE49-F238E27FC236}">
                <a16:creationId xmlns:a16="http://schemas.microsoft.com/office/drawing/2014/main" id="{8FFFE786-D793-D97E-5F2D-10E79D1846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0125" y="1274649"/>
            <a:ext cx="1447014" cy="108500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2" descr="ペーパーハニカムボード クラフト L | Paper &amp; Green ONLINE STORE">
            <a:extLst>
              <a:ext uri="{FF2B5EF4-FFF2-40B4-BE49-F238E27FC236}">
                <a16:creationId xmlns:a16="http://schemas.microsoft.com/office/drawing/2014/main" id="{CE50C161-6C3E-01D1-04EC-6C980472B5A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805" t="16749" b="15136"/>
          <a:stretch/>
        </p:blipFill>
        <p:spPr bwMode="auto">
          <a:xfrm>
            <a:off x="578438" y="5271410"/>
            <a:ext cx="1632609" cy="116820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 name="Picture 4" descr="ミツバチはすごい！？何かと便利で美しいハニカム構造 | 数学・統計教室の和から株式会社">
            <a:extLst>
              <a:ext uri="{FF2B5EF4-FFF2-40B4-BE49-F238E27FC236}">
                <a16:creationId xmlns:a16="http://schemas.microsoft.com/office/drawing/2014/main" id="{2051FD6B-792D-33D3-DD50-C267A41EBB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5116" y="4096032"/>
            <a:ext cx="1292545" cy="947208"/>
          </a:xfrm>
          <a:prstGeom prst="rect">
            <a:avLst/>
          </a:prstGeom>
          <a:noFill/>
          <a:extLst>
            <a:ext uri="{909E8E84-426E-40DD-AFC4-6F175D3DCCD1}">
              <a14:hiddenFill xmlns:a14="http://schemas.microsoft.com/office/drawing/2010/main">
                <a:solidFill>
                  <a:srgbClr val="FFFFFF"/>
                </a:solidFill>
              </a14:hiddenFill>
            </a:ext>
          </a:extLst>
        </p:spPr>
      </p:pic>
      <p:pic>
        <p:nvPicPr>
          <p:cNvPr id="17" name="図 16" descr="文字の書かれた紙&#10;&#10;中程度の精度で">
            <a:extLst>
              <a:ext uri="{FF2B5EF4-FFF2-40B4-BE49-F238E27FC236}">
                <a16:creationId xmlns:a16="http://schemas.microsoft.com/office/drawing/2014/main" id="{29C06F00-F32A-0E1C-4D20-5D239A051D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06713" y="1229636"/>
            <a:ext cx="1114276" cy="1113213"/>
          </a:xfrm>
          <a:prstGeom prst="ellipse">
            <a:avLst/>
          </a:prstGeom>
          <a:ln>
            <a:noFill/>
          </a:ln>
          <a:effectLst>
            <a:softEdge rad="112500"/>
          </a:effectLst>
        </p:spPr>
      </p:pic>
      <p:pic>
        <p:nvPicPr>
          <p:cNvPr id="18" name="図 17">
            <a:extLst>
              <a:ext uri="{FF2B5EF4-FFF2-40B4-BE49-F238E27FC236}">
                <a16:creationId xmlns:a16="http://schemas.microsoft.com/office/drawing/2014/main" id="{2D479CE9-CBA5-DB91-A5D7-574612C9EDF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28270" y="1124233"/>
            <a:ext cx="1471914" cy="1471914"/>
          </a:xfrm>
          <a:prstGeom prst="ellipse">
            <a:avLst/>
          </a:prstGeom>
          <a:ln>
            <a:noFill/>
          </a:ln>
          <a:effectLst>
            <a:softEdge rad="112500"/>
          </a:effectLst>
        </p:spPr>
      </p:pic>
      <p:pic>
        <p:nvPicPr>
          <p:cNvPr id="19" name="Picture 6" descr="light strength paper honeycomb cardboard board furniture | honeycomb board |">
            <a:extLst>
              <a:ext uri="{FF2B5EF4-FFF2-40B4-BE49-F238E27FC236}">
                <a16:creationId xmlns:a16="http://schemas.microsoft.com/office/drawing/2014/main" id="{3356C9CB-4EC1-BDD6-2367-5EFD7E87AF66}"/>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8929" b="4804"/>
          <a:stretch/>
        </p:blipFill>
        <p:spPr bwMode="auto">
          <a:xfrm>
            <a:off x="2042883" y="5421102"/>
            <a:ext cx="1422181" cy="90375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 name="Picture 8" descr="Recycled Paper Honeycomb Board | Dufaylite">
            <a:extLst>
              <a:ext uri="{FF2B5EF4-FFF2-40B4-BE49-F238E27FC236}">
                <a16:creationId xmlns:a16="http://schemas.microsoft.com/office/drawing/2014/main" id="{97AFD039-AC31-5087-19AD-CB3AD1A7FC34}"/>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9671" r="8239"/>
          <a:stretch/>
        </p:blipFill>
        <p:spPr bwMode="auto">
          <a:xfrm>
            <a:off x="3447086" y="5370762"/>
            <a:ext cx="1408576" cy="98050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Honeycomb Corners Manufacturer - Honeycomb Shield Emballeurs">
            <a:extLst>
              <a:ext uri="{FF2B5EF4-FFF2-40B4-BE49-F238E27FC236}">
                <a16:creationId xmlns:a16="http://schemas.microsoft.com/office/drawing/2014/main" id="{4325ADDD-4DF0-F708-DFE4-777C505F6AB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81417" y="5271409"/>
            <a:ext cx="1294350" cy="116820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Corners and edges protections - L'Hexagone">
            <a:extLst>
              <a:ext uri="{FF2B5EF4-FFF2-40B4-BE49-F238E27FC236}">
                <a16:creationId xmlns:a16="http://schemas.microsoft.com/office/drawing/2014/main" id="{73F986A2-0553-C2B6-A6F9-591B8BF36C53}"/>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33553"/>
          <a:stretch/>
        </p:blipFill>
        <p:spPr bwMode="auto">
          <a:xfrm>
            <a:off x="6041855" y="5359924"/>
            <a:ext cx="1393330" cy="103859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Nomex Honeycomb Sandwich Core Material in stock | Fibre Glast">
            <a:extLst>
              <a:ext uri="{FF2B5EF4-FFF2-40B4-BE49-F238E27FC236}">
                <a16:creationId xmlns:a16="http://schemas.microsoft.com/office/drawing/2014/main" id="{3172FF73-9734-2F8B-A704-0C310BA2F32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04029" y="5404372"/>
            <a:ext cx="1347946" cy="103859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タイトル 1">
            <a:extLst>
              <a:ext uri="{FF2B5EF4-FFF2-40B4-BE49-F238E27FC236}">
                <a16:creationId xmlns:a16="http://schemas.microsoft.com/office/drawing/2014/main" id="{0802D4F0-B172-9358-587D-94F995F8153A}"/>
              </a:ext>
            </a:extLst>
          </p:cNvPr>
          <p:cNvSpPr txBox="1">
            <a:spLocks/>
          </p:cNvSpPr>
          <p:nvPr/>
        </p:nvSpPr>
        <p:spPr>
          <a:xfrm>
            <a:off x="261084" y="611184"/>
            <a:ext cx="8033084" cy="6954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HGSｺﾞｼｯｸM" panose="020B0600000000000000" pitchFamily="50" charset="-128"/>
                <a:ea typeface="HGSｺﾞｼｯｸM" panose="020B0600000000000000" pitchFamily="50" charset="-128"/>
                <a:cs typeface="+mj-cs"/>
              </a:defRPr>
            </a:lvl1pPr>
          </a:lstStyle>
          <a:p>
            <a:r>
              <a:rPr lang="en-US" altLang="ja-JP" sz="3200" b="1" dirty="0">
                <a:solidFill>
                  <a:srgbClr val="002060"/>
                </a:solidFill>
                <a:effectLst>
                  <a:outerShdw blurRad="38100" dist="38100" dir="2700000" algn="tl">
                    <a:srgbClr val="000000">
                      <a:alpha val="43137"/>
                    </a:srgbClr>
                  </a:outerShdw>
                </a:effectLst>
                <a:latin typeface="Lucida Bright" panose="02040602050505020304" pitchFamily="18" charset="0"/>
                <a:ea typeface="HGP創英ﾌﾟﾚｾﾞﾝｽEB" panose="02020800000000000000" pitchFamily="18" charset="-128"/>
              </a:rPr>
              <a:t>Other products</a:t>
            </a:r>
            <a:r>
              <a:rPr lang="ja-JP" altLang="en-US" sz="3200" b="1" dirty="0">
                <a:solidFill>
                  <a:srgbClr val="002060"/>
                </a:solidFill>
                <a:effectLst>
                  <a:outerShdw blurRad="38100" dist="38100" dir="2700000" algn="tl">
                    <a:srgbClr val="000000">
                      <a:alpha val="43137"/>
                    </a:srgbClr>
                  </a:outerShdw>
                </a:effectLst>
                <a:latin typeface="Lucida Bright" panose="02040602050505020304" pitchFamily="18" charset="0"/>
                <a:ea typeface="HGP創英ﾌﾟﾚｾﾞﾝｽEB" panose="02020800000000000000" pitchFamily="18" charset="-128"/>
              </a:rPr>
              <a:t>（</a:t>
            </a:r>
            <a:r>
              <a:rPr lang="en-US" altLang="ja-JP" sz="3200" b="1" dirty="0">
                <a:solidFill>
                  <a:srgbClr val="002060"/>
                </a:solidFill>
                <a:effectLst>
                  <a:outerShdw blurRad="38100" dist="38100" dir="2700000" algn="tl">
                    <a:srgbClr val="000000">
                      <a:alpha val="43137"/>
                    </a:srgbClr>
                  </a:outerShdw>
                </a:effectLst>
                <a:latin typeface="Lucida Bright" panose="02040602050505020304" pitchFamily="18" charset="0"/>
                <a:ea typeface="HGP創英ﾌﾟﾚｾﾞﾝｽEB" panose="02020800000000000000" pitchFamily="18" charset="-128"/>
              </a:rPr>
              <a:t>Ⅱ</a:t>
            </a:r>
            <a:r>
              <a:rPr lang="ja-JP" altLang="en-US" sz="3200" b="1" dirty="0">
                <a:solidFill>
                  <a:srgbClr val="002060"/>
                </a:solidFill>
                <a:effectLst>
                  <a:outerShdw blurRad="38100" dist="38100" dir="2700000" algn="tl">
                    <a:srgbClr val="000000">
                      <a:alpha val="43137"/>
                    </a:srgbClr>
                  </a:outerShdw>
                </a:effectLst>
                <a:latin typeface="Lucida Bright" panose="02040602050505020304" pitchFamily="18" charset="0"/>
                <a:ea typeface="HGP創英ﾌﾟﾚｾﾞﾝｽEB" panose="02020800000000000000" pitchFamily="18" charset="-128"/>
              </a:rPr>
              <a:t>）</a:t>
            </a:r>
          </a:p>
        </p:txBody>
      </p:sp>
      <p:sp>
        <p:nvSpPr>
          <p:cNvPr id="11" name="テキスト ボックス 10">
            <a:extLst>
              <a:ext uri="{FF2B5EF4-FFF2-40B4-BE49-F238E27FC236}">
                <a16:creationId xmlns:a16="http://schemas.microsoft.com/office/drawing/2014/main" id="{3588333B-389A-723D-6D76-E0C0E7582A75}"/>
              </a:ext>
            </a:extLst>
          </p:cNvPr>
          <p:cNvSpPr txBox="1"/>
          <p:nvPr/>
        </p:nvSpPr>
        <p:spPr>
          <a:xfrm>
            <a:off x="1866323" y="2359658"/>
            <a:ext cx="5825747" cy="2954655"/>
          </a:xfrm>
          <a:prstGeom prst="rect">
            <a:avLst/>
          </a:prstGeom>
          <a:noFill/>
        </p:spPr>
        <p:txBody>
          <a:bodyPr wrap="square">
            <a:spAutoFit/>
          </a:bodyPr>
          <a:lstStyle/>
          <a:p>
            <a:pPr>
              <a:spcAft>
                <a:spcPts val="300"/>
              </a:spcAft>
            </a:pPr>
            <a:r>
              <a:rPr lang="en-US" altLang="ja-JP" sz="1200" b="1" dirty="0"/>
              <a:t>PET film</a:t>
            </a:r>
            <a:r>
              <a:rPr lang="en-US" altLang="ja-JP" sz="1200" dirty="0"/>
              <a:t>		</a:t>
            </a:r>
            <a:r>
              <a:rPr lang="ja-JP" altLang="en-US" sz="1200" dirty="0"/>
              <a:t>・ </a:t>
            </a:r>
            <a:r>
              <a:rPr lang="en-US" altLang="ja-JP" sz="1200" dirty="0"/>
              <a:t>20µ, 38µ, 50µ 1,020mm x 6,000m winding</a:t>
            </a:r>
          </a:p>
          <a:p>
            <a:pPr>
              <a:spcAft>
                <a:spcPts val="300"/>
              </a:spcAft>
            </a:pPr>
            <a:r>
              <a:rPr lang="en-US" altLang="ja-JP" sz="1200" dirty="0"/>
              <a:t>			</a:t>
            </a:r>
            <a:r>
              <a:rPr lang="ja-JP" altLang="en-US" sz="1200" dirty="0"/>
              <a:t>・ </a:t>
            </a:r>
            <a:r>
              <a:rPr lang="en-US" altLang="ja-JP" sz="1200" dirty="0"/>
              <a:t>75µ 1,020mm x 4,000m winding</a:t>
            </a:r>
          </a:p>
          <a:p>
            <a:pPr>
              <a:spcAft>
                <a:spcPts val="300"/>
              </a:spcAft>
            </a:pPr>
            <a:r>
              <a:rPr lang="en-US" altLang="ja-JP" sz="1200" b="1" dirty="0"/>
              <a:t>Desiccant 	</a:t>
            </a:r>
            <a:r>
              <a:rPr lang="en-US" altLang="ja-JP" sz="1200" dirty="0"/>
              <a:t>	</a:t>
            </a:r>
            <a:r>
              <a:rPr lang="ja-JP" altLang="en-US" sz="1200" dirty="0"/>
              <a:t>・ </a:t>
            </a:r>
            <a:r>
              <a:rPr lang="en-US" altLang="ja-JP" sz="1200" dirty="0"/>
              <a:t>Silica gel Type A/Type B Blue gel/Orange gel            </a:t>
            </a:r>
          </a:p>
          <a:p>
            <a:pPr>
              <a:spcAft>
                <a:spcPts val="300"/>
              </a:spcAft>
            </a:pPr>
            <a:r>
              <a:rPr lang="en-US" altLang="ja-JP" sz="1200" dirty="0"/>
              <a:t>			</a:t>
            </a:r>
            <a:r>
              <a:rPr lang="ja-JP" altLang="en-US" sz="1200" dirty="0"/>
              <a:t>・ </a:t>
            </a:r>
            <a:r>
              <a:rPr lang="en-US" altLang="ja-JP" sz="1200" dirty="0"/>
              <a:t>Calcium chloride (+STARCH) moisture absorption rate 200%</a:t>
            </a:r>
          </a:p>
          <a:p>
            <a:pPr>
              <a:spcAft>
                <a:spcPts val="300"/>
              </a:spcAft>
            </a:pPr>
            <a:r>
              <a:rPr lang="en-US" altLang="ja-JP" sz="1200" dirty="0"/>
              <a:t>			     *Gelling after moisture absorption, discoloration to brown</a:t>
            </a:r>
          </a:p>
          <a:p>
            <a:pPr>
              <a:spcAft>
                <a:spcPts val="300"/>
              </a:spcAft>
            </a:pPr>
            <a:r>
              <a:rPr lang="en-US" altLang="ja-JP" sz="1200" dirty="0"/>
              <a:t>			</a:t>
            </a:r>
            <a:r>
              <a:rPr lang="ja-JP" altLang="en-US" sz="1200" dirty="0"/>
              <a:t>・ </a:t>
            </a:r>
            <a:r>
              <a:rPr lang="en-US" altLang="ja-JP" sz="1200" dirty="0"/>
              <a:t>Humidity display card</a:t>
            </a:r>
          </a:p>
          <a:p>
            <a:pPr>
              <a:spcAft>
                <a:spcPts val="300"/>
              </a:spcAft>
            </a:pPr>
            <a:r>
              <a:rPr lang="en-US" altLang="ja-JP" sz="1200" b="1" dirty="0"/>
              <a:t>Honeycomb board </a:t>
            </a:r>
            <a:r>
              <a:rPr lang="en-US" altLang="ja-JP" sz="1200" dirty="0"/>
              <a:t>	</a:t>
            </a:r>
            <a:r>
              <a:rPr lang="ja-JP" altLang="en-US" sz="1200" dirty="0"/>
              <a:t>・ </a:t>
            </a:r>
            <a:r>
              <a:rPr lang="en-US" altLang="ja-JP" sz="1200" dirty="0"/>
              <a:t>Reinforced cardboard, pallets, wooden boxes, </a:t>
            </a:r>
          </a:p>
          <a:p>
            <a:pPr>
              <a:spcAft>
                <a:spcPts val="300"/>
              </a:spcAft>
            </a:pPr>
            <a:r>
              <a:rPr lang="en-US" altLang="ja-JP" sz="1200" dirty="0"/>
              <a:t>			     heavy packaging (Excellent pressure resistance) </a:t>
            </a:r>
          </a:p>
          <a:p>
            <a:pPr>
              <a:spcAft>
                <a:spcPts val="300"/>
              </a:spcAft>
            </a:pPr>
            <a:r>
              <a:rPr lang="en-US" altLang="ja-JP" sz="1200" dirty="0"/>
              <a:t>			</a:t>
            </a:r>
            <a:r>
              <a:rPr lang="ja-JP" altLang="en-US" sz="1200" dirty="0"/>
              <a:t>・ </a:t>
            </a:r>
            <a:r>
              <a:rPr lang="en-US" altLang="ja-JP" sz="1200" dirty="0"/>
              <a:t>Air purifiers, clean room filters</a:t>
            </a:r>
          </a:p>
          <a:p>
            <a:pPr>
              <a:spcAft>
                <a:spcPts val="300"/>
              </a:spcAft>
            </a:pPr>
            <a:r>
              <a:rPr lang="en-US" altLang="ja-JP" sz="1200" dirty="0"/>
              <a:t>			</a:t>
            </a:r>
            <a:r>
              <a:rPr lang="ja-JP" altLang="en-US" sz="1200" dirty="0"/>
              <a:t>・</a:t>
            </a:r>
            <a:r>
              <a:rPr lang="en-US" altLang="ja-JP" sz="1200" dirty="0"/>
              <a:t>Furniture, core materials for doors</a:t>
            </a:r>
          </a:p>
          <a:p>
            <a:pPr>
              <a:spcAft>
                <a:spcPts val="300"/>
              </a:spcAft>
            </a:pPr>
            <a:r>
              <a:rPr lang="en-US" altLang="ja-JP" sz="1200" dirty="0"/>
              <a:t>			&lt;Honeycomb board applied product&gt;</a:t>
            </a:r>
          </a:p>
          <a:p>
            <a:pPr>
              <a:spcAft>
                <a:spcPts val="300"/>
              </a:spcAft>
            </a:pPr>
            <a:r>
              <a:rPr lang="en-US" altLang="ja-JP" sz="1200" dirty="0"/>
              <a:t>			</a:t>
            </a:r>
            <a:r>
              <a:rPr lang="ja-JP" altLang="en-US" sz="1200" dirty="0"/>
              <a:t>・</a:t>
            </a:r>
            <a:r>
              <a:rPr lang="en-US" altLang="ja-JP" sz="1200" dirty="0"/>
              <a:t>Various corner (edge) protectors</a:t>
            </a:r>
          </a:p>
          <a:p>
            <a:pPr>
              <a:spcAft>
                <a:spcPts val="300"/>
              </a:spcAft>
            </a:pPr>
            <a:r>
              <a:rPr lang="en-US" altLang="ja-JP" sz="1200" dirty="0"/>
              <a:t>			</a:t>
            </a:r>
            <a:r>
              <a:rPr lang="ja-JP" altLang="en-US" sz="1200" dirty="0"/>
              <a:t>・</a:t>
            </a:r>
            <a:r>
              <a:rPr lang="en-US" altLang="ja-JP" sz="1200" dirty="0"/>
              <a:t>Flexible honeycomb core that bends freely</a:t>
            </a:r>
            <a:endParaRPr lang="ja-JP" altLang="en-US" sz="1200" dirty="0"/>
          </a:p>
        </p:txBody>
      </p:sp>
    </p:spTree>
    <p:extLst>
      <p:ext uri="{BB962C8B-B14F-4D97-AF65-F5344CB8AC3E}">
        <p14:creationId xmlns:p14="http://schemas.microsoft.com/office/powerpoint/2010/main" val="462212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3705C04-FA83-73FB-9D11-93214C117B7A}"/>
              </a:ext>
            </a:extLst>
          </p:cNvPr>
          <p:cNvSpPr txBox="1"/>
          <p:nvPr/>
        </p:nvSpPr>
        <p:spPr>
          <a:xfrm>
            <a:off x="722811" y="5723933"/>
            <a:ext cx="7994469" cy="738664"/>
          </a:xfrm>
          <a:prstGeom prst="rect">
            <a:avLst/>
          </a:prstGeom>
          <a:noFill/>
        </p:spPr>
        <p:txBody>
          <a:bodyPr wrap="square">
            <a:spAutoFit/>
          </a:bodyPr>
          <a:lstStyle/>
          <a:p>
            <a:pPr algn="just"/>
            <a:r>
              <a:rPr lang="en-US" altLang="ja-JP" sz="1400" dirty="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This material is solely for the use of client personnel. No part of this material may be circulated, quoted, or reproduced for distribution outside the client organization without prior written approval from Kohnan Chemical Inc.</a:t>
            </a:r>
            <a:endParaRPr lang="ja-JP" altLang="en-US" sz="1400" dirty="0">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p:txBody>
      </p:sp>
    </p:spTree>
    <p:extLst>
      <p:ext uri="{BB962C8B-B14F-4D97-AF65-F5344CB8AC3E}">
        <p14:creationId xmlns:p14="http://schemas.microsoft.com/office/powerpoint/2010/main" val="45891467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TM04033919[[fn=回路]]</Template>
  <TotalTime>4656</TotalTime>
  <Words>672</Words>
  <Application>Microsoft Office PowerPoint</Application>
  <PresentationFormat>画面に合わせる (4:3)</PresentationFormat>
  <Paragraphs>70</Paragraphs>
  <Slides>6</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6</vt:i4>
      </vt:variant>
    </vt:vector>
  </HeadingPairs>
  <TitlesOfParts>
    <vt:vector size="18" baseType="lpstr">
      <vt:lpstr>BIZ UDPゴシック</vt:lpstr>
      <vt:lpstr>ＤＦＧ平成丸ゴシック体W4</vt:lpstr>
      <vt:lpstr>HGP明朝E</vt:lpstr>
      <vt:lpstr>HGSｺﾞｼｯｸM</vt:lpstr>
      <vt:lpstr>游ゴシック</vt:lpstr>
      <vt:lpstr>Arial</vt:lpstr>
      <vt:lpstr>Arial Black</vt:lpstr>
      <vt:lpstr>Bookman Old Style</vt:lpstr>
      <vt:lpstr>Calibri</vt:lpstr>
      <vt:lpstr>Calibri Light</vt:lpstr>
      <vt:lpstr>Lucida Bright</vt:lpstr>
      <vt:lpstr>Office テーマ</vt:lpstr>
      <vt:lpstr>  </vt:lpstr>
      <vt:lpstr>Company Profile</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伊集院 薫</dc:creator>
  <cp:lastModifiedBy>薫 伊集院</cp:lastModifiedBy>
  <cp:revision>194</cp:revision>
  <cp:lastPrinted>2023-10-18T09:35:10Z</cp:lastPrinted>
  <dcterms:created xsi:type="dcterms:W3CDTF">2020-12-04T04:13:19Z</dcterms:created>
  <dcterms:modified xsi:type="dcterms:W3CDTF">2023-10-18T09:35:18Z</dcterms:modified>
</cp:coreProperties>
</file>